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41"/>
  </p:notesMasterIdLst>
  <p:handoutMasterIdLst>
    <p:handoutMasterId r:id="rId42"/>
  </p:handoutMasterIdLst>
  <p:sldIdLst>
    <p:sldId id="256" r:id="rId3"/>
    <p:sldId id="285" r:id="rId4"/>
    <p:sldId id="257" r:id="rId5"/>
    <p:sldId id="258" r:id="rId6"/>
    <p:sldId id="259" r:id="rId7"/>
    <p:sldId id="260" r:id="rId8"/>
    <p:sldId id="301" r:id="rId9"/>
    <p:sldId id="261" r:id="rId10"/>
    <p:sldId id="299" r:id="rId11"/>
    <p:sldId id="300" r:id="rId12"/>
    <p:sldId id="263" r:id="rId13"/>
    <p:sldId id="264" r:id="rId14"/>
    <p:sldId id="265" r:id="rId15"/>
    <p:sldId id="266" r:id="rId16"/>
    <p:sldId id="286" r:id="rId17"/>
    <p:sldId id="267" r:id="rId18"/>
    <p:sldId id="287" r:id="rId19"/>
    <p:sldId id="268" r:id="rId20"/>
    <p:sldId id="269" r:id="rId21"/>
    <p:sldId id="296" r:id="rId22"/>
    <p:sldId id="292" r:id="rId23"/>
    <p:sldId id="297" r:id="rId24"/>
    <p:sldId id="271" r:id="rId25"/>
    <p:sldId id="294" r:id="rId26"/>
    <p:sldId id="288" r:id="rId27"/>
    <p:sldId id="273" r:id="rId28"/>
    <p:sldId id="274" r:id="rId29"/>
    <p:sldId id="298" r:id="rId30"/>
    <p:sldId id="289" r:id="rId31"/>
    <p:sldId id="291" r:id="rId32"/>
    <p:sldId id="295" r:id="rId33"/>
    <p:sldId id="270" r:id="rId34"/>
    <p:sldId id="277" r:id="rId35"/>
    <p:sldId id="281" r:id="rId36"/>
    <p:sldId id="282" r:id="rId37"/>
    <p:sldId id="283" r:id="rId38"/>
    <p:sldId id="302" r:id="rId39"/>
    <p:sldId id="284" r:id="rId40"/>
  </p:sldIdLst>
  <p:sldSz cx="9144000" cy="6858000" type="screen4x3"/>
  <p:notesSz cx="6781800" cy="9926638"/>
  <p:defaultTextStyle>
    <a:defPPr>
      <a:defRPr lang="en-US"/>
    </a:defPPr>
    <a:lvl1pPr algn="l" rtl="0" fontAlgn="base">
      <a:spcBef>
        <a:spcPct val="0"/>
      </a:spcBef>
      <a:spcAft>
        <a:spcPct val="0"/>
      </a:spcAft>
      <a:defRPr kern="1200">
        <a:solidFill>
          <a:schemeClr val="tx1"/>
        </a:solidFill>
        <a:latin typeface="Arial" pitchFamily="34" charset="0"/>
        <a:ea typeface="Gulim" pitchFamily="34" charset="-127"/>
        <a:cs typeface="+mn-cs"/>
      </a:defRPr>
    </a:lvl1pPr>
    <a:lvl2pPr marL="457200" algn="l" rtl="0" fontAlgn="base">
      <a:spcBef>
        <a:spcPct val="0"/>
      </a:spcBef>
      <a:spcAft>
        <a:spcPct val="0"/>
      </a:spcAft>
      <a:defRPr kern="1200">
        <a:solidFill>
          <a:schemeClr val="tx1"/>
        </a:solidFill>
        <a:latin typeface="Arial" pitchFamily="34" charset="0"/>
        <a:ea typeface="Gulim" pitchFamily="34" charset="-127"/>
        <a:cs typeface="+mn-cs"/>
      </a:defRPr>
    </a:lvl2pPr>
    <a:lvl3pPr marL="914400" algn="l" rtl="0" fontAlgn="base">
      <a:spcBef>
        <a:spcPct val="0"/>
      </a:spcBef>
      <a:spcAft>
        <a:spcPct val="0"/>
      </a:spcAft>
      <a:defRPr kern="1200">
        <a:solidFill>
          <a:schemeClr val="tx1"/>
        </a:solidFill>
        <a:latin typeface="Arial" pitchFamily="34" charset="0"/>
        <a:ea typeface="Gulim" pitchFamily="34" charset="-127"/>
        <a:cs typeface="+mn-cs"/>
      </a:defRPr>
    </a:lvl3pPr>
    <a:lvl4pPr marL="1371600" algn="l" rtl="0" fontAlgn="base">
      <a:spcBef>
        <a:spcPct val="0"/>
      </a:spcBef>
      <a:spcAft>
        <a:spcPct val="0"/>
      </a:spcAft>
      <a:defRPr kern="1200">
        <a:solidFill>
          <a:schemeClr val="tx1"/>
        </a:solidFill>
        <a:latin typeface="Arial" pitchFamily="34" charset="0"/>
        <a:ea typeface="Gulim" pitchFamily="34" charset="-127"/>
        <a:cs typeface="+mn-cs"/>
      </a:defRPr>
    </a:lvl4pPr>
    <a:lvl5pPr marL="1828800" algn="l" rtl="0" fontAlgn="base">
      <a:spcBef>
        <a:spcPct val="0"/>
      </a:spcBef>
      <a:spcAft>
        <a:spcPct val="0"/>
      </a:spcAft>
      <a:defRPr kern="1200">
        <a:solidFill>
          <a:schemeClr val="tx1"/>
        </a:solidFill>
        <a:latin typeface="Arial" pitchFamily="34" charset="0"/>
        <a:ea typeface="Gulim" pitchFamily="34" charset="-127"/>
        <a:cs typeface="+mn-cs"/>
      </a:defRPr>
    </a:lvl5pPr>
    <a:lvl6pPr marL="2286000" algn="l" defTabSz="914400" rtl="0" eaLnBrk="1" latinLnBrk="0" hangingPunct="1">
      <a:defRPr kern="1200">
        <a:solidFill>
          <a:schemeClr val="tx1"/>
        </a:solidFill>
        <a:latin typeface="Arial" pitchFamily="34" charset="0"/>
        <a:ea typeface="Gulim" pitchFamily="34" charset="-127"/>
        <a:cs typeface="+mn-cs"/>
      </a:defRPr>
    </a:lvl6pPr>
    <a:lvl7pPr marL="2743200" algn="l" defTabSz="914400" rtl="0" eaLnBrk="1" latinLnBrk="0" hangingPunct="1">
      <a:defRPr kern="1200">
        <a:solidFill>
          <a:schemeClr val="tx1"/>
        </a:solidFill>
        <a:latin typeface="Arial" pitchFamily="34" charset="0"/>
        <a:ea typeface="Gulim" pitchFamily="34" charset="-127"/>
        <a:cs typeface="+mn-cs"/>
      </a:defRPr>
    </a:lvl7pPr>
    <a:lvl8pPr marL="3200400" algn="l" defTabSz="914400" rtl="0" eaLnBrk="1" latinLnBrk="0" hangingPunct="1">
      <a:defRPr kern="1200">
        <a:solidFill>
          <a:schemeClr val="tx1"/>
        </a:solidFill>
        <a:latin typeface="Arial" pitchFamily="34" charset="0"/>
        <a:ea typeface="Gulim" pitchFamily="34" charset="-127"/>
        <a:cs typeface="+mn-cs"/>
      </a:defRPr>
    </a:lvl8pPr>
    <a:lvl9pPr marL="3657600" algn="l" defTabSz="914400" rtl="0" eaLnBrk="1" latinLnBrk="0" hangingPunct="1">
      <a:defRPr kern="1200">
        <a:solidFill>
          <a:schemeClr val="tx1"/>
        </a:solidFill>
        <a:latin typeface="Arial" pitchFamily="34" charset="0"/>
        <a:ea typeface="Gulim" pitchFamily="34" charset="-127"/>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EB1D5D"/>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434" autoAdjust="0"/>
  </p:normalViewPr>
  <p:slideViewPr>
    <p:cSldViewPr>
      <p:cViewPr varScale="1">
        <p:scale>
          <a:sx n="70" d="100"/>
          <a:sy n="70" d="100"/>
        </p:scale>
        <p:origin x="1386" y="60"/>
      </p:cViewPr>
      <p:guideLst>
        <p:guide orient="horz" pos="2160"/>
        <p:guide pos="2880"/>
      </p:guideLst>
    </p:cSldViewPr>
  </p:slideViewPr>
  <p:notesTextViewPr>
    <p:cViewPr>
      <p:scale>
        <a:sx n="100" d="100"/>
        <a:sy n="100" d="100"/>
      </p:scale>
      <p:origin x="0" y="0"/>
    </p:cViewPr>
  </p:notesTextViewPr>
  <p:notesViewPr>
    <p:cSldViewPr>
      <p:cViewPr varScale="1">
        <p:scale>
          <a:sx n="52" d="100"/>
          <a:sy n="52" d="100"/>
        </p:scale>
        <p:origin x="2958"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handoutMaster" Target="handoutMasters/handoutMaster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38463" cy="4968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41750" y="0"/>
            <a:ext cx="2938463" cy="496888"/>
          </a:xfrm>
          <a:prstGeom prst="rect">
            <a:avLst/>
          </a:prstGeom>
        </p:spPr>
        <p:txBody>
          <a:bodyPr vert="horz" lIns="91440" tIns="45720" rIns="91440" bIns="45720" rtlCol="0"/>
          <a:lstStyle>
            <a:lvl1pPr algn="r">
              <a:defRPr sz="1200"/>
            </a:lvl1pPr>
          </a:lstStyle>
          <a:p>
            <a:fld id="{2B61000B-E5EE-47D5-843B-84FF74EE9E24}" type="datetimeFigureOut">
              <a:rPr lang="en-US" smtClean="0"/>
              <a:t>1/13/2020</a:t>
            </a:fld>
            <a:endParaRPr lang="en-US"/>
          </a:p>
        </p:txBody>
      </p:sp>
      <p:sp>
        <p:nvSpPr>
          <p:cNvPr id="4" name="Footer Placeholder 3"/>
          <p:cNvSpPr>
            <a:spLocks noGrp="1"/>
          </p:cNvSpPr>
          <p:nvPr>
            <p:ph type="ftr" sz="quarter" idx="2"/>
          </p:nvPr>
        </p:nvSpPr>
        <p:spPr>
          <a:xfrm>
            <a:off x="0" y="9429750"/>
            <a:ext cx="2938463" cy="49688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41750" y="9429750"/>
            <a:ext cx="2938463" cy="496888"/>
          </a:xfrm>
          <a:prstGeom prst="rect">
            <a:avLst/>
          </a:prstGeom>
        </p:spPr>
        <p:txBody>
          <a:bodyPr vert="horz" lIns="91440" tIns="45720" rIns="91440" bIns="45720" rtlCol="0" anchor="b"/>
          <a:lstStyle>
            <a:lvl1pPr algn="r">
              <a:defRPr sz="1200"/>
            </a:lvl1pPr>
          </a:lstStyle>
          <a:p>
            <a:fld id="{6E700EAE-C480-4C73-BD77-79CE5A536E64}" type="slidenum">
              <a:rPr lang="en-US" smtClean="0"/>
              <a:t>‹#›</a:t>
            </a:fld>
            <a:endParaRPr lang="en-US"/>
          </a:p>
        </p:txBody>
      </p:sp>
    </p:spTree>
    <p:extLst>
      <p:ext uri="{BB962C8B-B14F-4D97-AF65-F5344CB8AC3E}">
        <p14:creationId xmlns:p14="http://schemas.microsoft.com/office/powerpoint/2010/main" val="177253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38463" cy="496888"/>
          </a:xfrm>
          <a:prstGeom prst="rect">
            <a:avLst/>
          </a:prstGeom>
        </p:spPr>
        <p:txBody>
          <a:bodyPr vert="horz" lIns="91440" tIns="45720" rIns="91440" bIns="45720" rtlCol="0"/>
          <a:lstStyle>
            <a:lvl1pPr algn="l" fontAlgn="auto">
              <a:spcBef>
                <a:spcPts val="0"/>
              </a:spcBef>
              <a:spcAft>
                <a:spcPts val="0"/>
              </a:spcAft>
              <a:defRPr sz="1200">
                <a:latin typeface="+mn-lt"/>
                <a:ea typeface="+mn-ea"/>
                <a:cs typeface="+mn-cs"/>
              </a:defRPr>
            </a:lvl1pPr>
          </a:lstStyle>
          <a:p>
            <a:pPr>
              <a:defRPr/>
            </a:pPr>
            <a:endParaRPr lang="en-US"/>
          </a:p>
        </p:txBody>
      </p:sp>
      <p:sp>
        <p:nvSpPr>
          <p:cNvPr id="3" name="Date Placeholder 2"/>
          <p:cNvSpPr>
            <a:spLocks noGrp="1"/>
          </p:cNvSpPr>
          <p:nvPr>
            <p:ph type="dt" idx="1"/>
          </p:nvPr>
        </p:nvSpPr>
        <p:spPr>
          <a:xfrm>
            <a:off x="3841750" y="0"/>
            <a:ext cx="2938463" cy="496888"/>
          </a:xfrm>
          <a:prstGeom prst="rect">
            <a:avLst/>
          </a:prstGeom>
        </p:spPr>
        <p:txBody>
          <a:bodyPr vert="horz" lIns="91440" tIns="45720" rIns="91440" bIns="45720" rtlCol="0"/>
          <a:lstStyle>
            <a:lvl1pPr algn="r" fontAlgn="auto">
              <a:spcBef>
                <a:spcPts val="0"/>
              </a:spcBef>
              <a:spcAft>
                <a:spcPts val="0"/>
              </a:spcAft>
              <a:defRPr sz="1200">
                <a:latin typeface="+mn-lt"/>
                <a:ea typeface="+mn-ea"/>
                <a:cs typeface="+mn-cs"/>
              </a:defRPr>
            </a:lvl1pPr>
          </a:lstStyle>
          <a:p>
            <a:pPr>
              <a:defRPr/>
            </a:pPr>
            <a:fld id="{EF45BA84-97BD-43E8-842F-793550A28726}" type="datetimeFigureOut">
              <a:rPr lang="en-US"/>
              <a:pPr>
                <a:defRPr/>
              </a:pPr>
              <a:t>1/13/2020</a:t>
            </a:fld>
            <a:endParaRPr lang="en-US"/>
          </a:p>
        </p:txBody>
      </p:sp>
      <p:sp>
        <p:nvSpPr>
          <p:cNvPr id="4" name="Slide Image Placeholder 3"/>
          <p:cNvSpPr>
            <a:spLocks noGrp="1" noRot="1" noChangeAspect="1"/>
          </p:cNvSpPr>
          <p:nvPr>
            <p:ph type="sldImg" idx="2"/>
          </p:nvPr>
        </p:nvSpPr>
        <p:spPr>
          <a:xfrm>
            <a:off x="909638" y="744538"/>
            <a:ext cx="4962525" cy="3722687"/>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77863" y="4714875"/>
            <a:ext cx="5426075" cy="4467225"/>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9428163"/>
            <a:ext cx="2938463" cy="496887"/>
          </a:xfrm>
          <a:prstGeom prst="rect">
            <a:avLst/>
          </a:prstGeom>
        </p:spPr>
        <p:txBody>
          <a:bodyPr vert="horz" lIns="91440" tIns="45720" rIns="91440" bIns="45720" rtlCol="0" anchor="b"/>
          <a:lstStyle>
            <a:lvl1pPr algn="l" fontAlgn="auto">
              <a:spcBef>
                <a:spcPts val="0"/>
              </a:spcBef>
              <a:spcAft>
                <a:spcPts val="0"/>
              </a:spcAft>
              <a:defRPr sz="1200">
                <a:latin typeface="+mn-lt"/>
                <a:ea typeface="+mn-ea"/>
                <a:cs typeface="+mn-cs"/>
              </a:defRPr>
            </a:lvl1pPr>
          </a:lstStyle>
          <a:p>
            <a:pPr>
              <a:defRPr/>
            </a:pPr>
            <a:endParaRPr lang="en-US"/>
          </a:p>
        </p:txBody>
      </p:sp>
      <p:sp>
        <p:nvSpPr>
          <p:cNvPr id="7" name="Slide Number Placeholder 6"/>
          <p:cNvSpPr>
            <a:spLocks noGrp="1"/>
          </p:cNvSpPr>
          <p:nvPr>
            <p:ph type="sldNum" sz="quarter" idx="5"/>
          </p:nvPr>
        </p:nvSpPr>
        <p:spPr>
          <a:xfrm>
            <a:off x="3841750" y="9428163"/>
            <a:ext cx="2938463" cy="496887"/>
          </a:xfrm>
          <a:prstGeom prst="rect">
            <a:avLst/>
          </a:prstGeom>
        </p:spPr>
        <p:txBody>
          <a:bodyPr vert="horz" lIns="91440" tIns="45720" rIns="91440" bIns="45720" rtlCol="0" anchor="b"/>
          <a:lstStyle>
            <a:lvl1pPr algn="r" fontAlgn="auto">
              <a:spcBef>
                <a:spcPts val="0"/>
              </a:spcBef>
              <a:spcAft>
                <a:spcPts val="0"/>
              </a:spcAft>
              <a:defRPr sz="1200">
                <a:latin typeface="+mn-lt"/>
                <a:ea typeface="+mn-ea"/>
                <a:cs typeface="+mn-cs"/>
              </a:defRPr>
            </a:lvl1pPr>
          </a:lstStyle>
          <a:p>
            <a:pPr>
              <a:defRPr/>
            </a:pPr>
            <a:fld id="{B0BFAD35-AF72-4834-B754-B0F8E1465B9D}" type="slidenum">
              <a:rPr lang="en-US"/>
              <a:pPr>
                <a:defRPr/>
              </a:pPr>
              <a:t>‹#›</a:t>
            </a:fld>
            <a:endParaRPr lang="en-US"/>
          </a:p>
        </p:txBody>
      </p:sp>
    </p:spTree>
    <p:extLst>
      <p:ext uri="{BB962C8B-B14F-4D97-AF65-F5344CB8AC3E}">
        <p14:creationId xmlns:p14="http://schemas.microsoft.com/office/powerpoint/2010/main" val="263864467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Their prediction method covers the discovered rules in a top-down fashion and assigns the class of the rule matching the test case variables’ values. If no rules fully match, then the </a:t>
            </a:r>
            <a:r>
              <a:rPr lang="en-US" sz="1200" b="0" i="0" u="none" strike="noStrike" kern="1200" baseline="0" dirty="0" smtClean="0">
                <a:solidFill>
                  <a:schemeClr val="tx1"/>
                </a:solidFill>
                <a:latin typeface="+mn-lt"/>
                <a:ea typeface="+mn-ea"/>
                <a:cs typeface="+mn-cs"/>
              </a:rPr>
              <a:t>class label of the first partly matching rule will be assigned to the test case. If no rules partly match the test case, then the majority class in the training dataset is given to the test case.</a:t>
            </a:r>
            <a:endParaRPr lang="en-US" dirty="0"/>
          </a:p>
        </p:txBody>
      </p:sp>
      <p:sp>
        <p:nvSpPr>
          <p:cNvPr id="4" name="Slide Number Placeholder 3"/>
          <p:cNvSpPr>
            <a:spLocks noGrp="1"/>
          </p:cNvSpPr>
          <p:nvPr>
            <p:ph type="sldNum" sz="quarter" idx="10"/>
          </p:nvPr>
        </p:nvSpPr>
        <p:spPr/>
        <p:txBody>
          <a:bodyPr/>
          <a:lstStyle/>
          <a:p>
            <a:fld id="{70004AF5-DE0D-46B7-9A19-82C592E3B243}" type="slidenum">
              <a:rPr lang="en-US" smtClean="0"/>
              <a:t>13</a:t>
            </a:fld>
            <a:endParaRPr lang="en-US"/>
          </a:p>
        </p:txBody>
      </p:sp>
    </p:spTree>
    <p:extLst>
      <p:ext uri="{BB962C8B-B14F-4D97-AF65-F5344CB8AC3E}">
        <p14:creationId xmlns:p14="http://schemas.microsoft.com/office/powerpoint/2010/main" val="32863221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200" kern="1200" dirty="0" smtClean="0">
                <a:solidFill>
                  <a:schemeClr val="tx1"/>
                </a:solidFill>
                <a:effectLst/>
                <a:latin typeface="+mn-lt"/>
                <a:ea typeface="+mn-ea"/>
                <a:cs typeface="+mn-cs"/>
              </a:rPr>
              <a:t>In this approach distributed agents are used. They report resource </a:t>
            </a:r>
            <a:r>
              <a:rPr lang="en-US" sz="1200" kern="1200" dirty="0" err="1" smtClean="0">
                <a:solidFill>
                  <a:schemeClr val="tx1"/>
                </a:solidFill>
                <a:effectLst/>
                <a:latin typeface="+mn-lt"/>
                <a:ea typeface="+mn-ea"/>
                <a:cs typeface="+mn-cs"/>
              </a:rPr>
              <a:t>utilisation</a:t>
            </a:r>
            <a:r>
              <a:rPr lang="en-US" sz="1200" kern="1200" dirty="0" smtClean="0">
                <a:solidFill>
                  <a:schemeClr val="tx1"/>
                </a:solidFill>
                <a:effectLst/>
                <a:latin typeface="+mn-lt"/>
                <a:ea typeface="+mn-ea"/>
                <a:cs typeface="+mn-cs"/>
              </a:rPr>
              <a:t> levels to the master at regular intervals. These values are compared against threshold values configured by the administrator. If the limits are exceeded the system is considered to be under attack.</a:t>
            </a:r>
          </a:p>
        </p:txBody>
      </p:sp>
      <p:sp>
        <p:nvSpPr>
          <p:cNvPr id="4" name="Slide Number Placeholder 3"/>
          <p:cNvSpPr>
            <a:spLocks noGrp="1"/>
          </p:cNvSpPr>
          <p:nvPr>
            <p:ph type="sldNum" sz="quarter" idx="10"/>
          </p:nvPr>
        </p:nvSpPr>
        <p:spPr/>
        <p:txBody>
          <a:bodyPr/>
          <a:lstStyle/>
          <a:p>
            <a:pPr>
              <a:defRPr/>
            </a:pPr>
            <a:fld id="{B0BFAD35-AF72-4834-B754-B0F8E1465B9D}" type="slidenum">
              <a:rPr lang="en-US" smtClean="0"/>
              <a:pPr>
                <a:defRPr/>
              </a:pPr>
              <a:t>25</a:t>
            </a:fld>
            <a:endParaRPr lang="en-US"/>
          </a:p>
        </p:txBody>
      </p:sp>
    </p:spTree>
    <p:extLst>
      <p:ext uri="{BB962C8B-B14F-4D97-AF65-F5344CB8AC3E}">
        <p14:creationId xmlns:p14="http://schemas.microsoft.com/office/powerpoint/2010/main" val="194026414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Rectangle 6"/>
          <p:cNvSpPr>
            <a:spLocks noChangeArrowheads="1"/>
          </p:cNvSpPr>
          <p:nvPr/>
        </p:nvSpPr>
        <p:spPr bwMode="auto">
          <a:xfrm>
            <a:off x="495300" y="3933825"/>
            <a:ext cx="8153400" cy="935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ea typeface="Gulim" pitchFamily="34" charset="-127"/>
              </a:defRPr>
            </a:lvl1pPr>
            <a:lvl2pPr marL="742950" indent="-285750" eaLnBrk="0" hangingPunct="0">
              <a:defRPr>
                <a:solidFill>
                  <a:schemeClr val="tx1"/>
                </a:solidFill>
                <a:latin typeface="Arial" pitchFamily="34" charset="0"/>
                <a:ea typeface="Gulim" pitchFamily="34" charset="-127"/>
              </a:defRPr>
            </a:lvl2pPr>
            <a:lvl3pPr marL="1143000" indent="-228600" eaLnBrk="0" hangingPunct="0">
              <a:defRPr>
                <a:solidFill>
                  <a:schemeClr val="tx1"/>
                </a:solidFill>
                <a:latin typeface="Arial" pitchFamily="34" charset="0"/>
                <a:ea typeface="Gulim" pitchFamily="34" charset="-127"/>
              </a:defRPr>
            </a:lvl3pPr>
            <a:lvl4pPr marL="1600200" indent="-228600" eaLnBrk="0" hangingPunct="0">
              <a:defRPr>
                <a:solidFill>
                  <a:schemeClr val="tx1"/>
                </a:solidFill>
                <a:latin typeface="Arial" pitchFamily="34" charset="0"/>
                <a:ea typeface="Gulim" pitchFamily="34" charset="-127"/>
              </a:defRPr>
            </a:lvl4pPr>
            <a:lvl5pPr marL="2057400" indent="-228600" eaLnBrk="0" hangingPunct="0">
              <a:defRPr>
                <a:solidFill>
                  <a:schemeClr val="tx1"/>
                </a:solidFill>
                <a:latin typeface="Arial" pitchFamily="34" charset="0"/>
                <a:ea typeface="Gulim" pitchFamily="34" charset="-127"/>
              </a:defRPr>
            </a:lvl5pPr>
            <a:lvl6pPr marL="2514600" indent="-228600" eaLnBrk="0" fontAlgn="base" hangingPunct="0">
              <a:spcBef>
                <a:spcPct val="0"/>
              </a:spcBef>
              <a:spcAft>
                <a:spcPct val="0"/>
              </a:spcAft>
              <a:defRPr>
                <a:solidFill>
                  <a:schemeClr val="tx1"/>
                </a:solidFill>
                <a:latin typeface="Arial" pitchFamily="34" charset="0"/>
                <a:ea typeface="Gulim" pitchFamily="34" charset="-127"/>
              </a:defRPr>
            </a:lvl6pPr>
            <a:lvl7pPr marL="2971800" indent="-228600" eaLnBrk="0" fontAlgn="base" hangingPunct="0">
              <a:spcBef>
                <a:spcPct val="0"/>
              </a:spcBef>
              <a:spcAft>
                <a:spcPct val="0"/>
              </a:spcAft>
              <a:defRPr>
                <a:solidFill>
                  <a:schemeClr val="tx1"/>
                </a:solidFill>
                <a:latin typeface="Arial" pitchFamily="34" charset="0"/>
                <a:ea typeface="Gulim" pitchFamily="34" charset="-127"/>
              </a:defRPr>
            </a:lvl7pPr>
            <a:lvl8pPr marL="3429000" indent="-228600" eaLnBrk="0" fontAlgn="base" hangingPunct="0">
              <a:spcBef>
                <a:spcPct val="0"/>
              </a:spcBef>
              <a:spcAft>
                <a:spcPct val="0"/>
              </a:spcAft>
              <a:defRPr>
                <a:solidFill>
                  <a:schemeClr val="tx1"/>
                </a:solidFill>
                <a:latin typeface="Arial" pitchFamily="34" charset="0"/>
                <a:ea typeface="Gulim" pitchFamily="34" charset="-127"/>
              </a:defRPr>
            </a:lvl8pPr>
            <a:lvl9pPr marL="3886200" indent="-228600" eaLnBrk="0" fontAlgn="base" hangingPunct="0">
              <a:spcBef>
                <a:spcPct val="0"/>
              </a:spcBef>
              <a:spcAft>
                <a:spcPct val="0"/>
              </a:spcAft>
              <a:defRPr>
                <a:solidFill>
                  <a:schemeClr val="tx1"/>
                </a:solidFill>
                <a:latin typeface="Arial" pitchFamily="34" charset="0"/>
                <a:ea typeface="Gulim" pitchFamily="34" charset="-127"/>
              </a:defRPr>
            </a:lvl9pPr>
          </a:lstStyle>
          <a:p>
            <a:pPr eaLnBrk="1" hangingPunct="1"/>
            <a:endParaRPr lang="ko-KR" altLang="en-US" sz="2400">
              <a:latin typeface="Arial Narrow" pitchFamily="34" charset="0"/>
            </a:endParaRPr>
          </a:p>
        </p:txBody>
      </p:sp>
      <p:sp>
        <p:nvSpPr>
          <p:cNvPr id="4" name="Rectangle 7"/>
          <p:cNvSpPr>
            <a:spLocks noChangeArrowheads="1"/>
          </p:cNvSpPr>
          <p:nvPr/>
        </p:nvSpPr>
        <p:spPr bwMode="gray">
          <a:xfrm>
            <a:off x="0" y="2636838"/>
            <a:ext cx="9144000" cy="71437"/>
          </a:xfrm>
          <a:prstGeom prst="rect">
            <a:avLst/>
          </a:prstGeom>
          <a:gradFill rotWithShape="1">
            <a:gsLst>
              <a:gs pos="0">
                <a:srgbClr val="766000"/>
              </a:gs>
              <a:gs pos="100000">
                <a:srgbClr val="FFDE53"/>
              </a:gs>
            </a:gsLst>
            <a:lin ang="0" scaled="1"/>
          </a:gradFill>
          <a:ln w="3175">
            <a:solidFill>
              <a:srgbClr val="FFDE53"/>
            </a:solidFill>
            <a:miter lim="800000"/>
            <a:headEnd/>
            <a:tailEnd/>
          </a:ln>
        </p:spPr>
        <p:txBody>
          <a:bodyPr wrap="none" anchor="ctr"/>
          <a:lstStyle>
            <a:lvl1pPr eaLnBrk="0" hangingPunct="0">
              <a:defRPr>
                <a:solidFill>
                  <a:schemeClr val="tx1"/>
                </a:solidFill>
                <a:latin typeface="Arial" pitchFamily="34" charset="0"/>
                <a:ea typeface="Gulim" pitchFamily="34" charset="-127"/>
              </a:defRPr>
            </a:lvl1pPr>
            <a:lvl2pPr marL="742950" indent="-285750" eaLnBrk="0" hangingPunct="0">
              <a:defRPr>
                <a:solidFill>
                  <a:schemeClr val="tx1"/>
                </a:solidFill>
                <a:latin typeface="Arial" pitchFamily="34" charset="0"/>
                <a:ea typeface="Gulim" pitchFamily="34" charset="-127"/>
              </a:defRPr>
            </a:lvl2pPr>
            <a:lvl3pPr marL="1143000" indent="-228600" eaLnBrk="0" hangingPunct="0">
              <a:defRPr>
                <a:solidFill>
                  <a:schemeClr val="tx1"/>
                </a:solidFill>
                <a:latin typeface="Arial" pitchFamily="34" charset="0"/>
                <a:ea typeface="Gulim" pitchFamily="34" charset="-127"/>
              </a:defRPr>
            </a:lvl3pPr>
            <a:lvl4pPr marL="1600200" indent="-228600" eaLnBrk="0" hangingPunct="0">
              <a:defRPr>
                <a:solidFill>
                  <a:schemeClr val="tx1"/>
                </a:solidFill>
                <a:latin typeface="Arial" pitchFamily="34" charset="0"/>
                <a:ea typeface="Gulim" pitchFamily="34" charset="-127"/>
              </a:defRPr>
            </a:lvl4pPr>
            <a:lvl5pPr marL="2057400" indent="-228600" eaLnBrk="0" hangingPunct="0">
              <a:defRPr>
                <a:solidFill>
                  <a:schemeClr val="tx1"/>
                </a:solidFill>
                <a:latin typeface="Arial" pitchFamily="34" charset="0"/>
                <a:ea typeface="Gulim" pitchFamily="34" charset="-127"/>
              </a:defRPr>
            </a:lvl5pPr>
            <a:lvl6pPr marL="2514600" indent="-228600" eaLnBrk="0" fontAlgn="base" hangingPunct="0">
              <a:spcBef>
                <a:spcPct val="0"/>
              </a:spcBef>
              <a:spcAft>
                <a:spcPct val="0"/>
              </a:spcAft>
              <a:defRPr>
                <a:solidFill>
                  <a:schemeClr val="tx1"/>
                </a:solidFill>
                <a:latin typeface="Arial" pitchFamily="34" charset="0"/>
                <a:ea typeface="Gulim" pitchFamily="34" charset="-127"/>
              </a:defRPr>
            </a:lvl6pPr>
            <a:lvl7pPr marL="2971800" indent="-228600" eaLnBrk="0" fontAlgn="base" hangingPunct="0">
              <a:spcBef>
                <a:spcPct val="0"/>
              </a:spcBef>
              <a:spcAft>
                <a:spcPct val="0"/>
              </a:spcAft>
              <a:defRPr>
                <a:solidFill>
                  <a:schemeClr val="tx1"/>
                </a:solidFill>
                <a:latin typeface="Arial" pitchFamily="34" charset="0"/>
                <a:ea typeface="Gulim" pitchFamily="34" charset="-127"/>
              </a:defRPr>
            </a:lvl7pPr>
            <a:lvl8pPr marL="3429000" indent="-228600" eaLnBrk="0" fontAlgn="base" hangingPunct="0">
              <a:spcBef>
                <a:spcPct val="0"/>
              </a:spcBef>
              <a:spcAft>
                <a:spcPct val="0"/>
              </a:spcAft>
              <a:defRPr>
                <a:solidFill>
                  <a:schemeClr val="tx1"/>
                </a:solidFill>
                <a:latin typeface="Arial" pitchFamily="34" charset="0"/>
                <a:ea typeface="Gulim" pitchFamily="34" charset="-127"/>
              </a:defRPr>
            </a:lvl8pPr>
            <a:lvl9pPr marL="3886200" indent="-228600" eaLnBrk="0" fontAlgn="base" hangingPunct="0">
              <a:spcBef>
                <a:spcPct val="0"/>
              </a:spcBef>
              <a:spcAft>
                <a:spcPct val="0"/>
              </a:spcAft>
              <a:defRPr>
                <a:solidFill>
                  <a:schemeClr val="tx1"/>
                </a:solidFill>
                <a:latin typeface="Arial" pitchFamily="34" charset="0"/>
                <a:ea typeface="Gulim" pitchFamily="34" charset="-127"/>
              </a:defRPr>
            </a:lvl9pPr>
          </a:lstStyle>
          <a:p>
            <a:pPr eaLnBrk="1" hangingPunct="1"/>
            <a:endParaRPr kumimoji="1" lang="ko-KR" altLang="en-US" sz="2400">
              <a:latin typeface="Tahoma" pitchFamily="34" charset="0"/>
            </a:endParaRPr>
          </a:p>
        </p:txBody>
      </p:sp>
      <p:pic>
        <p:nvPicPr>
          <p:cNvPr id="5" name="Picture 8" descr="neomail.gif"/>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648075" y="3429000"/>
            <a:ext cx="1685925"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5650" name="Rectangle 2"/>
          <p:cNvSpPr>
            <a:spLocks noGrp="1" noChangeArrowheads="1"/>
          </p:cNvSpPr>
          <p:nvPr>
            <p:ph type="ctrTitle"/>
          </p:nvPr>
        </p:nvSpPr>
        <p:spPr>
          <a:xfrm>
            <a:off x="174625" y="981075"/>
            <a:ext cx="8718550" cy="1466850"/>
          </a:xfrm>
          <a:noFill/>
        </p:spPr>
        <p:txBody>
          <a:bodyPr lIns="91440" tIns="45720" rIns="91440" bIns="45720" anchor="b" anchorCtr="0"/>
          <a:lstStyle>
            <a:lvl1pPr latinLnBrk="0">
              <a:defRPr sz="3600" b="1">
                <a:latin typeface="Times New Roman" pitchFamily="18" charset="0"/>
                <a:ea typeface="휴먼명조" pitchFamily="2" charset="-127"/>
                <a:cs typeface="Times New Roman" pitchFamily="18" charset="0"/>
              </a:defRPr>
            </a:lvl1pPr>
          </a:lstStyle>
          <a:p>
            <a:r>
              <a:rPr lang="en-US" altLang="ko-KR" dirty="0" smtClean="0"/>
              <a:t>Click to edit Master title style</a:t>
            </a:r>
            <a:endParaRPr lang="ko-KR" altLang="en-US" dirty="0"/>
          </a:p>
        </p:txBody>
      </p:sp>
    </p:spTree>
    <p:extLst>
      <p:ext uri="{BB962C8B-B14F-4D97-AF65-F5344CB8AC3E}">
        <p14:creationId xmlns:p14="http://schemas.microsoft.com/office/powerpoint/2010/main" val="216124676"/>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3438500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0"/>
            <a:ext cx="2286000" cy="63087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0" y="0"/>
            <a:ext cx="6705600" cy="63087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36622429"/>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4009828844"/>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36AC754A-3F2D-4F39-8964-DE1F3A3C347B}" type="datetimeFigureOut">
              <a:rPr lang="en-US"/>
              <a:pPr>
                <a:defRPr/>
              </a:pPr>
              <a:t>1/13/2020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F0A4D6A-3109-4774-869A-A0C9BD6F39DA}" type="slidenum">
              <a:rPr lang="en-US"/>
              <a:pPr>
                <a:defRPr/>
              </a:pPr>
              <a:t>‹#›</a:t>
            </a:fld>
            <a:endParaRPr lang="en-US"/>
          </a:p>
        </p:txBody>
      </p:sp>
    </p:spTree>
    <p:extLst>
      <p:ext uri="{BB962C8B-B14F-4D97-AF65-F5344CB8AC3E}">
        <p14:creationId xmlns:p14="http://schemas.microsoft.com/office/powerpoint/2010/main" val="72148099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01EADE4-0786-4105-B5BE-2761058B0985}" type="datetimeFigureOut">
              <a:rPr lang="en-US"/>
              <a:pPr>
                <a:defRPr/>
              </a:pPr>
              <a:t>1/13/2020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9BB439F-4A9F-4B16-959B-7C4D979FCC4E}" type="slidenum">
              <a:rPr lang="en-US"/>
              <a:pPr>
                <a:defRPr/>
              </a:pPr>
              <a:t>‹#›</a:t>
            </a:fld>
            <a:endParaRPr lang="en-US"/>
          </a:p>
        </p:txBody>
      </p:sp>
    </p:spTree>
    <p:extLst>
      <p:ext uri="{BB962C8B-B14F-4D97-AF65-F5344CB8AC3E}">
        <p14:creationId xmlns:p14="http://schemas.microsoft.com/office/powerpoint/2010/main" val="12476150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456E2D2B-9194-4C94-BA85-69E6FB942B4B}" type="datetimeFigureOut">
              <a:rPr lang="en-US"/>
              <a:pPr>
                <a:defRPr/>
              </a:pPr>
              <a:t>1/13/2020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CC823FA-2301-4429-8486-4ABF33807BB4}" type="slidenum">
              <a:rPr lang="en-US"/>
              <a:pPr>
                <a:defRPr/>
              </a:pPr>
              <a:t>‹#›</a:t>
            </a:fld>
            <a:endParaRPr lang="en-US"/>
          </a:p>
        </p:txBody>
      </p:sp>
    </p:spTree>
    <p:extLst>
      <p:ext uri="{BB962C8B-B14F-4D97-AF65-F5344CB8AC3E}">
        <p14:creationId xmlns:p14="http://schemas.microsoft.com/office/powerpoint/2010/main" val="235946495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20A70DD1-55B8-44D3-B4D2-147E89D4666D}" type="datetimeFigureOut">
              <a:rPr lang="en-US"/>
              <a:pPr>
                <a:defRPr/>
              </a:pPr>
              <a:t>1/13/2020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1CEFEE7B-EE1B-45C7-9FF4-3C2629C3C2FE}" type="slidenum">
              <a:rPr lang="en-US"/>
              <a:pPr>
                <a:defRPr/>
              </a:pPr>
              <a:t>‹#›</a:t>
            </a:fld>
            <a:endParaRPr lang="en-US"/>
          </a:p>
        </p:txBody>
      </p:sp>
    </p:spTree>
    <p:extLst>
      <p:ext uri="{BB962C8B-B14F-4D97-AF65-F5344CB8AC3E}">
        <p14:creationId xmlns:p14="http://schemas.microsoft.com/office/powerpoint/2010/main" val="73174998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E0FE1567-48A6-4C42-8EF1-2C0B03F4D18B}" type="datetimeFigureOut">
              <a:rPr lang="en-US"/>
              <a:pPr>
                <a:defRPr/>
              </a:pPr>
              <a:t>1/13/2020</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B2943882-AE48-4413-A46D-35D804E56B79}" type="slidenum">
              <a:rPr lang="en-US"/>
              <a:pPr>
                <a:defRPr/>
              </a:pPr>
              <a:t>‹#›</a:t>
            </a:fld>
            <a:endParaRPr lang="en-US"/>
          </a:p>
        </p:txBody>
      </p:sp>
    </p:spTree>
    <p:extLst>
      <p:ext uri="{BB962C8B-B14F-4D97-AF65-F5344CB8AC3E}">
        <p14:creationId xmlns:p14="http://schemas.microsoft.com/office/powerpoint/2010/main" val="37102866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3213AF4A-BBC5-437C-BA81-2342EC7291A4}" type="datetimeFigureOut">
              <a:rPr lang="en-US"/>
              <a:pPr>
                <a:defRPr/>
              </a:pPr>
              <a:t>1/13/2020</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4F48A8DF-9D41-40BC-A219-A1A6AE4B3F5D}" type="slidenum">
              <a:rPr lang="en-US"/>
              <a:pPr>
                <a:defRPr/>
              </a:pPr>
              <a:t>‹#›</a:t>
            </a:fld>
            <a:endParaRPr lang="en-US"/>
          </a:p>
        </p:txBody>
      </p:sp>
    </p:spTree>
    <p:extLst>
      <p:ext uri="{BB962C8B-B14F-4D97-AF65-F5344CB8AC3E}">
        <p14:creationId xmlns:p14="http://schemas.microsoft.com/office/powerpoint/2010/main" val="32997245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8BBFC12-6B15-4CF0-AF5A-9828E4B66312}" type="datetimeFigureOut">
              <a:rPr lang="en-US"/>
              <a:pPr>
                <a:defRPr/>
              </a:pPr>
              <a:t>1/13/2020</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C6241183-DFA8-41DE-8B2D-5AE6E8BA3A6D}" type="slidenum">
              <a:rPr lang="en-US"/>
              <a:pPr>
                <a:defRPr/>
              </a:pPr>
              <a:t>‹#›</a:t>
            </a:fld>
            <a:endParaRPr lang="en-US"/>
          </a:p>
        </p:txBody>
      </p:sp>
    </p:spTree>
    <p:extLst>
      <p:ext uri="{BB962C8B-B14F-4D97-AF65-F5344CB8AC3E}">
        <p14:creationId xmlns:p14="http://schemas.microsoft.com/office/powerpoint/2010/main" val="27525733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latinLnBrk="0">
              <a:defRPr/>
            </a:lvl1pPr>
            <a:lvl2pPr latinLnBrk="0">
              <a:defRPr/>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4164268439"/>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5DF7F0E-BE4B-482E-889D-15C5165D7EAA}" type="datetimeFigureOut">
              <a:rPr lang="en-US"/>
              <a:pPr>
                <a:defRPr/>
              </a:pPr>
              <a:t>1/13/2020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4EA8E0D-9985-4E98-942E-ED9F57BA8531}" type="slidenum">
              <a:rPr lang="en-US"/>
              <a:pPr>
                <a:defRPr/>
              </a:pPr>
              <a:t>‹#›</a:t>
            </a:fld>
            <a:endParaRPr lang="en-US"/>
          </a:p>
        </p:txBody>
      </p:sp>
    </p:spTree>
    <p:extLst>
      <p:ext uri="{BB962C8B-B14F-4D97-AF65-F5344CB8AC3E}">
        <p14:creationId xmlns:p14="http://schemas.microsoft.com/office/powerpoint/2010/main" val="360566216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9DFE9C48-8C06-4A1E-9BB0-B0AC46E600A9}" type="datetimeFigureOut">
              <a:rPr lang="en-US"/>
              <a:pPr>
                <a:defRPr/>
              </a:pPr>
              <a:t>1/13/2020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042ECEEC-C1E8-435B-865E-E12BE9D78F2F}" type="slidenum">
              <a:rPr lang="en-US"/>
              <a:pPr>
                <a:defRPr/>
              </a:pPr>
              <a:t>‹#›</a:t>
            </a:fld>
            <a:endParaRPr lang="en-US"/>
          </a:p>
        </p:txBody>
      </p:sp>
    </p:spTree>
    <p:extLst>
      <p:ext uri="{BB962C8B-B14F-4D97-AF65-F5344CB8AC3E}">
        <p14:creationId xmlns:p14="http://schemas.microsoft.com/office/powerpoint/2010/main" val="19566827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18DF0FF-220D-41BD-8889-5AA8577D157A}" type="datetimeFigureOut">
              <a:rPr lang="en-US"/>
              <a:pPr>
                <a:defRPr/>
              </a:pPr>
              <a:t>1/13/2020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E8162F5-0C10-44DC-A599-0A5291E1FD1B}" type="slidenum">
              <a:rPr lang="en-US"/>
              <a:pPr>
                <a:defRPr/>
              </a:pPr>
              <a:t>‹#›</a:t>
            </a:fld>
            <a:endParaRPr lang="en-US"/>
          </a:p>
        </p:txBody>
      </p:sp>
    </p:spTree>
    <p:extLst>
      <p:ext uri="{BB962C8B-B14F-4D97-AF65-F5344CB8AC3E}">
        <p14:creationId xmlns:p14="http://schemas.microsoft.com/office/powerpoint/2010/main" val="17074427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948A50A-78E7-4670-BAC5-2B0086F17CFE}" type="datetimeFigureOut">
              <a:rPr lang="en-US"/>
              <a:pPr>
                <a:defRPr/>
              </a:pPr>
              <a:t>1/13/2020</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A77B6CD-AC32-4499-B987-4007E95EEF04}" type="slidenum">
              <a:rPr lang="en-US"/>
              <a:pPr>
                <a:defRPr/>
              </a:pPr>
              <a:t>‹#›</a:t>
            </a:fld>
            <a:endParaRPr lang="en-US"/>
          </a:p>
        </p:txBody>
      </p:sp>
    </p:spTree>
    <p:extLst>
      <p:ext uri="{BB962C8B-B14F-4D97-AF65-F5344CB8AC3E}">
        <p14:creationId xmlns:p14="http://schemas.microsoft.com/office/powerpoint/2010/main" val="2558509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2800" b="1" cap="all">
                <a:latin typeface="Times New Roman" pitchFamily="18" charset="0"/>
                <a:cs typeface="Times New Roman" pitchFamily="18"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Tree>
    <p:extLst>
      <p:ext uri="{BB962C8B-B14F-4D97-AF65-F5344CB8AC3E}">
        <p14:creationId xmlns:p14="http://schemas.microsoft.com/office/powerpoint/2010/main" val="738842240"/>
      </p:ext>
    </p:extLst>
  </p:cSld>
  <p:clrMapOvr>
    <a:masterClrMapping/>
  </p:clrMapOvr>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50825" y="547688"/>
            <a:ext cx="4244975" cy="57610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547688"/>
            <a:ext cx="4244975" cy="57610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67593498"/>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45514113"/>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latinLnBrk="0">
              <a:defRPr/>
            </a:lvl1pPr>
          </a:lstStyle>
          <a:p>
            <a:r>
              <a:rPr lang="en-US" dirty="0" smtClean="0"/>
              <a:t>Click to edit Master title style</a:t>
            </a:r>
            <a:endParaRPr lang="en-US" dirty="0"/>
          </a:p>
        </p:txBody>
      </p:sp>
    </p:spTree>
    <p:extLst>
      <p:ext uri="{BB962C8B-B14F-4D97-AF65-F5344CB8AC3E}">
        <p14:creationId xmlns:p14="http://schemas.microsoft.com/office/powerpoint/2010/main" val="1605481818"/>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00313127"/>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5378420"/>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675971797"/>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0" y="0"/>
            <a:ext cx="9144000" cy="836613"/>
          </a:xfrm>
          <a:prstGeom prst="rect">
            <a:avLst/>
          </a:prstGeom>
          <a:gradFill rotWithShape="0">
            <a:gsLst>
              <a:gs pos="0">
                <a:srgbClr val="D0D0D0"/>
              </a:gs>
              <a:gs pos="100000">
                <a:schemeClr val="bg1">
                  <a:alpha val="0"/>
                </a:schemeClr>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18000" tIns="10800" rIns="18000" bIns="10800" numCol="1" anchor="ctr" anchorCtr="1" compatLnSpc="1">
            <a:prstTxWarp prst="textNoShape">
              <a:avLst/>
            </a:prstTxWarp>
          </a:bodyPr>
          <a:lstStyle/>
          <a:p>
            <a:pPr lvl="0"/>
            <a:r>
              <a:rPr lang="en-US" altLang="ko-KR" smtClean="0"/>
              <a:t>Title</a:t>
            </a:r>
          </a:p>
        </p:txBody>
      </p:sp>
      <p:sp>
        <p:nvSpPr>
          <p:cNvPr id="1027" name="Rectangle 3"/>
          <p:cNvSpPr>
            <a:spLocks noGrp="1" noChangeArrowheads="1"/>
          </p:cNvSpPr>
          <p:nvPr>
            <p:ph type="body" idx="1"/>
          </p:nvPr>
        </p:nvSpPr>
        <p:spPr bwMode="auto">
          <a:xfrm>
            <a:off x="144463" y="928688"/>
            <a:ext cx="8642350" cy="5472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ko-KR" dirty="0" smtClean="0"/>
              <a:t>Master </a:t>
            </a:r>
            <a:endParaRPr lang="ko-KR" altLang="en-US" dirty="0" smtClean="0"/>
          </a:p>
          <a:p>
            <a:pPr lvl="1"/>
            <a:r>
              <a:rPr lang="en-US" altLang="ko-KR" dirty="0" smtClean="0"/>
              <a:t>Master </a:t>
            </a:r>
          </a:p>
          <a:p>
            <a:pPr lvl="2"/>
            <a:r>
              <a:rPr lang="en-US" altLang="ko-KR" dirty="0" smtClean="0"/>
              <a:t>Master</a:t>
            </a:r>
            <a:endParaRPr lang="ko-KR" altLang="en-US" dirty="0" smtClean="0"/>
          </a:p>
          <a:p>
            <a:pPr lvl="3"/>
            <a:r>
              <a:rPr lang="en-US" altLang="ko-KR" dirty="0" smtClean="0"/>
              <a:t>Master</a:t>
            </a:r>
            <a:endParaRPr lang="ko-KR" altLang="en-US" dirty="0" smtClean="0"/>
          </a:p>
          <a:p>
            <a:pPr lvl="4"/>
            <a:r>
              <a:rPr lang="en-US" altLang="ko-KR" dirty="0" smtClean="0"/>
              <a:t>Master</a:t>
            </a:r>
            <a:endParaRPr lang="ko-KR" altLang="en-US" dirty="0" smtClean="0"/>
          </a:p>
        </p:txBody>
      </p:sp>
      <p:sp>
        <p:nvSpPr>
          <p:cNvPr id="1028" name="Rectangle 6"/>
          <p:cNvSpPr>
            <a:spLocks noChangeArrowheads="1"/>
          </p:cNvSpPr>
          <p:nvPr/>
        </p:nvSpPr>
        <p:spPr bwMode="auto">
          <a:xfrm>
            <a:off x="2857500" y="64008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itchFamily="34" charset="0"/>
                <a:ea typeface="Gulim" pitchFamily="34" charset="-127"/>
              </a:defRPr>
            </a:lvl1pPr>
            <a:lvl2pPr marL="742950" indent="-285750" eaLnBrk="0" hangingPunct="0">
              <a:defRPr>
                <a:solidFill>
                  <a:schemeClr val="tx1"/>
                </a:solidFill>
                <a:latin typeface="Arial" pitchFamily="34" charset="0"/>
                <a:ea typeface="Gulim" pitchFamily="34" charset="-127"/>
              </a:defRPr>
            </a:lvl2pPr>
            <a:lvl3pPr marL="1143000" indent="-228600" eaLnBrk="0" hangingPunct="0">
              <a:defRPr>
                <a:solidFill>
                  <a:schemeClr val="tx1"/>
                </a:solidFill>
                <a:latin typeface="Arial" pitchFamily="34" charset="0"/>
                <a:ea typeface="Gulim" pitchFamily="34" charset="-127"/>
              </a:defRPr>
            </a:lvl3pPr>
            <a:lvl4pPr marL="1600200" indent="-228600" eaLnBrk="0" hangingPunct="0">
              <a:defRPr>
                <a:solidFill>
                  <a:schemeClr val="tx1"/>
                </a:solidFill>
                <a:latin typeface="Arial" pitchFamily="34" charset="0"/>
                <a:ea typeface="Gulim" pitchFamily="34" charset="-127"/>
              </a:defRPr>
            </a:lvl4pPr>
            <a:lvl5pPr marL="2057400" indent="-228600" eaLnBrk="0" hangingPunct="0">
              <a:defRPr>
                <a:solidFill>
                  <a:schemeClr val="tx1"/>
                </a:solidFill>
                <a:latin typeface="Arial" pitchFamily="34" charset="0"/>
                <a:ea typeface="Gulim" pitchFamily="34" charset="-127"/>
              </a:defRPr>
            </a:lvl5pPr>
            <a:lvl6pPr marL="2514600" indent="-228600" eaLnBrk="0" fontAlgn="base" hangingPunct="0">
              <a:spcBef>
                <a:spcPct val="0"/>
              </a:spcBef>
              <a:spcAft>
                <a:spcPct val="0"/>
              </a:spcAft>
              <a:defRPr>
                <a:solidFill>
                  <a:schemeClr val="tx1"/>
                </a:solidFill>
                <a:latin typeface="Arial" pitchFamily="34" charset="0"/>
                <a:ea typeface="Gulim" pitchFamily="34" charset="-127"/>
              </a:defRPr>
            </a:lvl6pPr>
            <a:lvl7pPr marL="2971800" indent="-228600" eaLnBrk="0" fontAlgn="base" hangingPunct="0">
              <a:spcBef>
                <a:spcPct val="0"/>
              </a:spcBef>
              <a:spcAft>
                <a:spcPct val="0"/>
              </a:spcAft>
              <a:defRPr>
                <a:solidFill>
                  <a:schemeClr val="tx1"/>
                </a:solidFill>
                <a:latin typeface="Arial" pitchFamily="34" charset="0"/>
                <a:ea typeface="Gulim" pitchFamily="34" charset="-127"/>
              </a:defRPr>
            </a:lvl7pPr>
            <a:lvl8pPr marL="3429000" indent="-228600" eaLnBrk="0" fontAlgn="base" hangingPunct="0">
              <a:spcBef>
                <a:spcPct val="0"/>
              </a:spcBef>
              <a:spcAft>
                <a:spcPct val="0"/>
              </a:spcAft>
              <a:defRPr>
                <a:solidFill>
                  <a:schemeClr val="tx1"/>
                </a:solidFill>
                <a:latin typeface="Arial" pitchFamily="34" charset="0"/>
                <a:ea typeface="Gulim" pitchFamily="34" charset="-127"/>
              </a:defRPr>
            </a:lvl8pPr>
            <a:lvl9pPr marL="3886200" indent="-228600" eaLnBrk="0" fontAlgn="base" hangingPunct="0">
              <a:spcBef>
                <a:spcPct val="0"/>
              </a:spcBef>
              <a:spcAft>
                <a:spcPct val="0"/>
              </a:spcAft>
              <a:defRPr>
                <a:solidFill>
                  <a:schemeClr val="tx1"/>
                </a:solidFill>
                <a:latin typeface="Arial" pitchFamily="34" charset="0"/>
                <a:ea typeface="Gulim" pitchFamily="34" charset="-127"/>
              </a:defRPr>
            </a:lvl9pPr>
          </a:lstStyle>
          <a:p>
            <a:pPr algn="r" eaLnBrk="1" hangingPunct="1"/>
            <a:fld id="{796C22DC-D27B-4D5E-9D13-355BF68BD306}" type="slidenum">
              <a:rPr lang="ko-KR" altLang="en-US" sz="1400">
                <a:latin typeface="Tahoma" pitchFamily="34" charset="0"/>
              </a:rPr>
              <a:pPr algn="r" eaLnBrk="1" hangingPunct="1"/>
              <a:t>‹#›</a:t>
            </a:fld>
            <a:endParaRPr lang="en-US" altLang="ko-KR" sz="1400">
              <a:latin typeface="Tahoma" pitchFamily="34" charset="0"/>
            </a:endParaRPr>
          </a:p>
        </p:txBody>
      </p:sp>
      <p:sp>
        <p:nvSpPr>
          <p:cNvPr id="1029" name="Rectangle 7"/>
          <p:cNvSpPr>
            <a:spLocks noChangeArrowheads="1"/>
          </p:cNvSpPr>
          <p:nvPr/>
        </p:nvSpPr>
        <p:spPr bwMode="auto">
          <a:xfrm>
            <a:off x="6072188" y="6215063"/>
            <a:ext cx="314325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eaLnBrk="0" hangingPunct="0">
              <a:defRPr>
                <a:solidFill>
                  <a:schemeClr val="tx1"/>
                </a:solidFill>
                <a:latin typeface="Arial" pitchFamily="34" charset="0"/>
                <a:ea typeface="Gulim" pitchFamily="34" charset="-127"/>
              </a:defRPr>
            </a:lvl1pPr>
            <a:lvl2pPr marL="742950" indent="-285750" eaLnBrk="0" hangingPunct="0">
              <a:defRPr>
                <a:solidFill>
                  <a:schemeClr val="tx1"/>
                </a:solidFill>
                <a:latin typeface="Arial" pitchFamily="34" charset="0"/>
                <a:ea typeface="Gulim" pitchFamily="34" charset="-127"/>
              </a:defRPr>
            </a:lvl2pPr>
            <a:lvl3pPr marL="1143000" indent="-228600" eaLnBrk="0" hangingPunct="0">
              <a:defRPr>
                <a:solidFill>
                  <a:schemeClr val="tx1"/>
                </a:solidFill>
                <a:latin typeface="Arial" pitchFamily="34" charset="0"/>
                <a:ea typeface="Gulim" pitchFamily="34" charset="-127"/>
              </a:defRPr>
            </a:lvl3pPr>
            <a:lvl4pPr marL="1600200" indent="-228600" eaLnBrk="0" hangingPunct="0">
              <a:defRPr>
                <a:solidFill>
                  <a:schemeClr val="tx1"/>
                </a:solidFill>
                <a:latin typeface="Arial" pitchFamily="34" charset="0"/>
                <a:ea typeface="Gulim" pitchFamily="34" charset="-127"/>
              </a:defRPr>
            </a:lvl4pPr>
            <a:lvl5pPr marL="2057400" indent="-228600" eaLnBrk="0" hangingPunct="0">
              <a:defRPr>
                <a:solidFill>
                  <a:schemeClr val="tx1"/>
                </a:solidFill>
                <a:latin typeface="Arial" pitchFamily="34" charset="0"/>
                <a:ea typeface="Gulim" pitchFamily="34" charset="-127"/>
              </a:defRPr>
            </a:lvl5pPr>
            <a:lvl6pPr marL="2514600" indent="-228600" eaLnBrk="0" fontAlgn="base" hangingPunct="0">
              <a:spcBef>
                <a:spcPct val="0"/>
              </a:spcBef>
              <a:spcAft>
                <a:spcPct val="0"/>
              </a:spcAft>
              <a:defRPr>
                <a:solidFill>
                  <a:schemeClr val="tx1"/>
                </a:solidFill>
                <a:latin typeface="Arial" pitchFamily="34" charset="0"/>
                <a:ea typeface="Gulim" pitchFamily="34" charset="-127"/>
              </a:defRPr>
            </a:lvl6pPr>
            <a:lvl7pPr marL="2971800" indent="-228600" eaLnBrk="0" fontAlgn="base" hangingPunct="0">
              <a:spcBef>
                <a:spcPct val="0"/>
              </a:spcBef>
              <a:spcAft>
                <a:spcPct val="0"/>
              </a:spcAft>
              <a:defRPr>
                <a:solidFill>
                  <a:schemeClr val="tx1"/>
                </a:solidFill>
                <a:latin typeface="Arial" pitchFamily="34" charset="0"/>
                <a:ea typeface="Gulim" pitchFamily="34" charset="-127"/>
              </a:defRPr>
            </a:lvl7pPr>
            <a:lvl8pPr marL="3429000" indent="-228600" eaLnBrk="0" fontAlgn="base" hangingPunct="0">
              <a:spcBef>
                <a:spcPct val="0"/>
              </a:spcBef>
              <a:spcAft>
                <a:spcPct val="0"/>
              </a:spcAft>
              <a:defRPr>
                <a:solidFill>
                  <a:schemeClr val="tx1"/>
                </a:solidFill>
                <a:latin typeface="Arial" pitchFamily="34" charset="0"/>
                <a:ea typeface="Gulim" pitchFamily="34" charset="-127"/>
              </a:defRPr>
            </a:lvl8pPr>
            <a:lvl9pPr marL="3886200" indent="-228600" eaLnBrk="0" fontAlgn="base" hangingPunct="0">
              <a:spcBef>
                <a:spcPct val="0"/>
              </a:spcBef>
              <a:spcAft>
                <a:spcPct val="0"/>
              </a:spcAft>
              <a:defRPr>
                <a:solidFill>
                  <a:schemeClr val="tx1"/>
                </a:solidFill>
                <a:latin typeface="Arial" pitchFamily="34" charset="0"/>
                <a:ea typeface="Gulim" pitchFamily="34" charset="-127"/>
              </a:defRPr>
            </a:lvl9pPr>
          </a:lstStyle>
          <a:p>
            <a:pPr eaLnBrk="1" hangingPunct="1"/>
            <a:r>
              <a:rPr lang="en-US" altLang="ko-KR" sz="1600">
                <a:solidFill>
                  <a:srgbClr val="444444"/>
                </a:solidFill>
                <a:latin typeface="Constantia" pitchFamily="18" charset="0"/>
                <a:cs typeface="Times New Roman" pitchFamily="18" charset="0"/>
              </a:rPr>
              <a:t>Department of CSE, CUET</a:t>
            </a:r>
          </a:p>
        </p:txBody>
      </p:sp>
      <p:sp>
        <p:nvSpPr>
          <p:cNvPr id="1030" name="Rectangle 4"/>
          <p:cNvSpPr>
            <a:spLocks noChangeArrowheads="1"/>
          </p:cNvSpPr>
          <p:nvPr/>
        </p:nvSpPr>
        <p:spPr bwMode="gray">
          <a:xfrm>
            <a:off x="0" y="6351588"/>
            <a:ext cx="9144000" cy="69850"/>
          </a:xfrm>
          <a:prstGeom prst="rect">
            <a:avLst/>
          </a:prstGeom>
          <a:gradFill rotWithShape="0">
            <a:gsLst>
              <a:gs pos="0">
                <a:srgbClr val="333333"/>
              </a:gs>
              <a:gs pos="100000">
                <a:srgbClr val="D0D0D0"/>
              </a:gs>
            </a:gsLst>
            <a:lin ang="0" scaled="1"/>
          </a:gradFill>
          <a:ln w="3175">
            <a:solidFill>
              <a:srgbClr val="ABABAB"/>
            </a:solidFill>
            <a:miter lim="800000"/>
            <a:headEnd/>
            <a:tailEnd/>
          </a:ln>
        </p:spPr>
        <p:txBody>
          <a:bodyPr wrap="none" anchor="ctr"/>
          <a:lstStyle>
            <a:lvl1pPr eaLnBrk="0" hangingPunct="0">
              <a:defRPr>
                <a:solidFill>
                  <a:schemeClr val="tx1"/>
                </a:solidFill>
                <a:latin typeface="Arial" pitchFamily="34" charset="0"/>
                <a:ea typeface="Gulim" pitchFamily="34" charset="-127"/>
              </a:defRPr>
            </a:lvl1pPr>
            <a:lvl2pPr marL="742950" indent="-285750" eaLnBrk="0" hangingPunct="0">
              <a:defRPr>
                <a:solidFill>
                  <a:schemeClr val="tx1"/>
                </a:solidFill>
                <a:latin typeface="Arial" pitchFamily="34" charset="0"/>
                <a:ea typeface="Gulim" pitchFamily="34" charset="-127"/>
              </a:defRPr>
            </a:lvl2pPr>
            <a:lvl3pPr marL="1143000" indent="-228600" eaLnBrk="0" hangingPunct="0">
              <a:defRPr>
                <a:solidFill>
                  <a:schemeClr val="tx1"/>
                </a:solidFill>
                <a:latin typeface="Arial" pitchFamily="34" charset="0"/>
                <a:ea typeface="Gulim" pitchFamily="34" charset="-127"/>
              </a:defRPr>
            </a:lvl3pPr>
            <a:lvl4pPr marL="1600200" indent="-228600" eaLnBrk="0" hangingPunct="0">
              <a:defRPr>
                <a:solidFill>
                  <a:schemeClr val="tx1"/>
                </a:solidFill>
                <a:latin typeface="Arial" pitchFamily="34" charset="0"/>
                <a:ea typeface="Gulim" pitchFamily="34" charset="-127"/>
              </a:defRPr>
            </a:lvl4pPr>
            <a:lvl5pPr marL="2057400" indent="-228600" eaLnBrk="0" hangingPunct="0">
              <a:defRPr>
                <a:solidFill>
                  <a:schemeClr val="tx1"/>
                </a:solidFill>
                <a:latin typeface="Arial" pitchFamily="34" charset="0"/>
                <a:ea typeface="Gulim" pitchFamily="34" charset="-127"/>
              </a:defRPr>
            </a:lvl5pPr>
            <a:lvl6pPr marL="2514600" indent="-228600" eaLnBrk="0" fontAlgn="base" hangingPunct="0">
              <a:spcBef>
                <a:spcPct val="0"/>
              </a:spcBef>
              <a:spcAft>
                <a:spcPct val="0"/>
              </a:spcAft>
              <a:defRPr>
                <a:solidFill>
                  <a:schemeClr val="tx1"/>
                </a:solidFill>
                <a:latin typeface="Arial" pitchFamily="34" charset="0"/>
                <a:ea typeface="Gulim" pitchFamily="34" charset="-127"/>
              </a:defRPr>
            </a:lvl6pPr>
            <a:lvl7pPr marL="2971800" indent="-228600" eaLnBrk="0" fontAlgn="base" hangingPunct="0">
              <a:spcBef>
                <a:spcPct val="0"/>
              </a:spcBef>
              <a:spcAft>
                <a:spcPct val="0"/>
              </a:spcAft>
              <a:defRPr>
                <a:solidFill>
                  <a:schemeClr val="tx1"/>
                </a:solidFill>
                <a:latin typeface="Arial" pitchFamily="34" charset="0"/>
                <a:ea typeface="Gulim" pitchFamily="34" charset="-127"/>
              </a:defRPr>
            </a:lvl7pPr>
            <a:lvl8pPr marL="3429000" indent="-228600" eaLnBrk="0" fontAlgn="base" hangingPunct="0">
              <a:spcBef>
                <a:spcPct val="0"/>
              </a:spcBef>
              <a:spcAft>
                <a:spcPct val="0"/>
              </a:spcAft>
              <a:defRPr>
                <a:solidFill>
                  <a:schemeClr val="tx1"/>
                </a:solidFill>
                <a:latin typeface="Arial" pitchFamily="34" charset="0"/>
                <a:ea typeface="Gulim" pitchFamily="34" charset="-127"/>
              </a:defRPr>
            </a:lvl8pPr>
            <a:lvl9pPr marL="3886200" indent="-228600" eaLnBrk="0" fontAlgn="base" hangingPunct="0">
              <a:spcBef>
                <a:spcPct val="0"/>
              </a:spcBef>
              <a:spcAft>
                <a:spcPct val="0"/>
              </a:spcAft>
              <a:defRPr>
                <a:solidFill>
                  <a:schemeClr val="tx1"/>
                </a:solidFill>
                <a:latin typeface="Arial" pitchFamily="34" charset="0"/>
                <a:ea typeface="Gulim" pitchFamily="34" charset="-127"/>
              </a:defRPr>
            </a:lvl9pPr>
          </a:lstStyle>
          <a:p>
            <a:pPr eaLnBrk="1" hangingPunct="1"/>
            <a:endParaRPr kumimoji="1" lang="ko-KR" altLang="en-US" sz="2400">
              <a:latin typeface="Tahoma" pitchFamily="34" charset="0"/>
            </a:endParaRPr>
          </a:p>
        </p:txBody>
      </p:sp>
      <p:sp>
        <p:nvSpPr>
          <p:cNvPr id="1031" name="Rectangle 8"/>
          <p:cNvSpPr>
            <a:spLocks noChangeArrowheads="1"/>
          </p:cNvSpPr>
          <p:nvPr/>
        </p:nvSpPr>
        <p:spPr bwMode="gray">
          <a:xfrm>
            <a:off x="0" y="857250"/>
            <a:ext cx="9144000" cy="71438"/>
          </a:xfrm>
          <a:prstGeom prst="rect">
            <a:avLst/>
          </a:prstGeom>
          <a:gradFill rotWithShape="1">
            <a:gsLst>
              <a:gs pos="0">
                <a:srgbClr val="766000"/>
              </a:gs>
              <a:gs pos="100000">
                <a:srgbClr val="FFDE53"/>
              </a:gs>
            </a:gsLst>
            <a:lin ang="0" scaled="1"/>
          </a:gradFill>
          <a:ln w="3175">
            <a:solidFill>
              <a:srgbClr val="E8BC00"/>
            </a:solidFill>
            <a:miter lim="800000"/>
            <a:headEnd/>
            <a:tailEnd/>
          </a:ln>
        </p:spPr>
        <p:txBody>
          <a:bodyPr wrap="none" anchor="ctr"/>
          <a:lstStyle>
            <a:lvl1pPr eaLnBrk="0" hangingPunct="0">
              <a:defRPr>
                <a:solidFill>
                  <a:schemeClr val="tx1"/>
                </a:solidFill>
                <a:latin typeface="Arial" pitchFamily="34" charset="0"/>
                <a:ea typeface="Gulim" pitchFamily="34" charset="-127"/>
              </a:defRPr>
            </a:lvl1pPr>
            <a:lvl2pPr marL="742950" indent="-285750" eaLnBrk="0" hangingPunct="0">
              <a:defRPr>
                <a:solidFill>
                  <a:schemeClr val="tx1"/>
                </a:solidFill>
                <a:latin typeface="Arial" pitchFamily="34" charset="0"/>
                <a:ea typeface="Gulim" pitchFamily="34" charset="-127"/>
              </a:defRPr>
            </a:lvl2pPr>
            <a:lvl3pPr marL="1143000" indent="-228600" eaLnBrk="0" hangingPunct="0">
              <a:defRPr>
                <a:solidFill>
                  <a:schemeClr val="tx1"/>
                </a:solidFill>
                <a:latin typeface="Arial" pitchFamily="34" charset="0"/>
                <a:ea typeface="Gulim" pitchFamily="34" charset="-127"/>
              </a:defRPr>
            </a:lvl3pPr>
            <a:lvl4pPr marL="1600200" indent="-228600" eaLnBrk="0" hangingPunct="0">
              <a:defRPr>
                <a:solidFill>
                  <a:schemeClr val="tx1"/>
                </a:solidFill>
                <a:latin typeface="Arial" pitchFamily="34" charset="0"/>
                <a:ea typeface="Gulim" pitchFamily="34" charset="-127"/>
              </a:defRPr>
            </a:lvl4pPr>
            <a:lvl5pPr marL="2057400" indent="-228600" eaLnBrk="0" hangingPunct="0">
              <a:defRPr>
                <a:solidFill>
                  <a:schemeClr val="tx1"/>
                </a:solidFill>
                <a:latin typeface="Arial" pitchFamily="34" charset="0"/>
                <a:ea typeface="Gulim" pitchFamily="34" charset="-127"/>
              </a:defRPr>
            </a:lvl5pPr>
            <a:lvl6pPr marL="2514600" indent="-228600" eaLnBrk="0" fontAlgn="base" hangingPunct="0">
              <a:spcBef>
                <a:spcPct val="0"/>
              </a:spcBef>
              <a:spcAft>
                <a:spcPct val="0"/>
              </a:spcAft>
              <a:defRPr>
                <a:solidFill>
                  <a:schemeClr val="tx1"/>
                </a:solidFill>
                <a:latin typeface="Arial" pitchFamily="34" charset="0"/>
                <a:ea typeface="Gulim" pitchFamily="34" charset="-127"/>
              </a:defRPr>
            </a:lvl6pPr>
            <a:lvl7pPr marL="2971800" indent="-228600" eaLnBrk="0" fontAlgn="base" hangingPunct="0">
              <a:spcBef>
                <a:spcPct val="0"/>
              </a:spcBef>
              <a:spcAft>
                <a:spcPct val="0"/>
              </a:spcAft>
              <a:defRPr>
                <a:solidFill>
                  <a:schemeClr val="tx1"/>
                </a:solidFill>
                <a:latin typeface="Arial" pitchFamily="34" charset="0"/>
                <a:ea typeface="Gulim" pitchFamily="34" charset="-127"/>
              </a:defRPr>
            </a:lvl7pPr>
            <a:lvl8pPr marL="3429000" indent="-228600" eaLnBrk="0" fontAlgn="base" hangingPunct="0">
              <a:spcBef>
                <a:spcPct val="0"/>
              </a:spcBef>
              <a:spcAft>
                <a:spcPct val="0"/>
              </a:spcAft>
              <a:defRPr>
                <a:solidFill>
                  <a:schemeClr val="tx1"/>
                </a:solidFill>
                <a:latin typeface="Arial" pitchFamily="34" charset="0"/>
                <a:ea typeface="Gulim" pitchFamily="34" charset="-127"/>
              </a:defRPr>
            </a:lvl8pPr>
            <a:lvl9pPr marL="3886200" indent="-228600" eaLnBrk="0" fontAlgn="base" hangingPunct="0">
              <a:spcBef>
                <a:spcPct val="0"/>
              </a:spcBef>
              <a:spcAft>
                <a:spcPct val="0"/>
              </a:spcAft>
              <a:defRPr>
                <a:solidFill>
                  <a:schemeClr val="tx1"/>
                </a:solidFill>
                <a:latin typeface="Arial" pitchFamily="34" charset="0"/>
                <a:ea typeface="Gulim" pitchFamily="34" charset="-127"/>
              </a:defRPr>
            </a:lvl9pPr>
          </a:lstStyle>
          <a:p>
            <a:pPr eaLnBrk="1" hangingPunct="1"/>
            <a:endParaRPr kumimoji="1" lang="ko-KR" altLang="en-US" sz="2400">
              <a:latin typeface="Tahoma" pitchFamily="34" charset="0"/>
            </a:endParaRPr>
          </a:p>
        </p:txBody>
      </p:sp>
      <p:pic>
        <p:nvPicPr>
          <p:cNvPr id="1032" name="Picture 8" descr="Picture1.jpg"/>
          <p:cNvPicPr>
            <a:picLocks noChangeAspect="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71438" y="6215063"/>
            <a:ext cx="500062" cy="61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32"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Lst>
  <p:transition/>
  <p:txStyles>
    <p:titleStyle>
      <a:lvl1pPr algn="ctr" rtl="0" eaLnBrk="0" fontAlgn="ctr" latinLnBrk="1" hangingPunct="0">
        <a:spcBef>
          <a:spcPct val="0"/>
        </a:spcBef>
        <a:spcAft>
          <a:spcPct val="0"/>
        </a:spcAft>
        <a:defRPr kumimoji="1" sz="3200">
          <a:solidFill>
            <a:schemeClr val="bg2"/>
          </a:solidFill>
          <a:latin typeface="Times New Roman" pitchFamily="18" charset="0"/>
          <a:ea typeface="+mj-ea"/>
          <a:cs typeface="Times New Roman" pitchFamily="18" charset="0"/>
        </a:defRPr>
      </a:lvl1pPr>
      <a:lvl2pPr algn="ctr" rtl="0" eaLnBrk="0" fontAlgn="ctr" latinLnBrk="1" hangingPunct="0">
        <a:spcBef>
          <a:spcPct val="0"/>
        </a:spcBef>
        <a:spcAft>
          <a:spcPct val="0"/>
        </a:spcAft>
        <a:defRPr kumimoji="1" sz="3200">
          <a:solidFill>
            <a:schemeClr val="bg2"/>
          </a:solidFill>
          <a:latin typeface="Times New Roman" pitchFamily="18" charset="0"/>
          <a:ea typeface="Gulim" pitchFamily="50" charset="-127"/>
          <a:cs typeface="Times New Roman" pitchFamily="18" charset="0"/>
        </a:defRPr>
      </a:lvl2pPr>
      <a:lvl3pPr algn="ctr" rtl="0" eaLnBrk="0" fontAlgn="ctr" latinLnBrk="1" hangingPunct="0">
        <a:spcBef>
          <a:spcPct val="0"/>
        </a:spcBef>
        <a:spcAft>
          <a:spcPct val="0"/>
        </a:spcAft>
        <a:defRPr kumimoji="1" sz="3200">
          <a:solidFill>
            <a:schemeClr val="bg2"/>
          </a:solidFill>
          <a:latin typeface="Times New Roman" pitchFamily="18" charset="0"/>
          <a:ea typeface="Gulim" pitchFamily="50" charset="-127"/>
          <a:cs typeface="Times New Roman" pitchFamily="18" charset="0"/>
        </a:defRPr>
      </a:lvl3pPr>
      <a:lvl4pPr algn="ctr" rtl="0" eaLnBrk="0" fontAlgn="ctr" latinLnBrk="1" hangingPunct="0">
        <a:spcBef>
          <a:spcPct val="0"/>
        </a:spcBef>
        <a:spcAft>
          <a:spcPct val="0"/>
        </a:spcAft>
        <a:defRPr kumimoji="1" sz="3200">
          <a:solidFill>
            <a:schemeClr val="bg2"/>
          </a:solidFill>
          <a:latin typeface="Times New Roman" pitchFamily="18" charset="0"/>
          <a:ea typeface="Gulim" pitchFamily="50" charset="-127"/>
          <a:cs typeface="Times New Roman" pitchFamily="18" charset="0"/>
        </a:defRPr>
      </a:lvl4pPr>
      <a:lvl5pPr algn="ctr" rtl="0" eaLnBrk="0" fontAlgn="ctr" latinLnBrk="1" hangingPunct="0">
        <a:spcBef>
          <a:spcPct val="0"/>
        </a:spcBef>
        <a:spcAft>
          <a:spcPct val="0"/>
        </a:spcAft>
        <a:defRPr kumimoji="1" sz="3200">
          <a:solidFill>
            <a:schemeClr val="bg2"/>
          </a:solidFill>
          <a:latin typeface="Times New Roman" pitchFamily="18" charset="0"/>
          <a:ea typeface="Gulim" pitchFamily="50" charset="-127"/>
          <a:cs typeface="Times New Roman" pitchFamily="18" charset="0"/>
        </a:defRPr>
      </a:lvl5pPr>
      <a:lvl6pPr marL="457200" algn="ctr" rtl="0" eaLnBrk="1" fontAlgn="ctr" latinLnBrk="1" hangingPunct="1">
        <a:spcBef>
          <a:spcPct val="0"/>
        </a:spcBef>
        <a:spcAft>
          <a:spcPct val="0"/>
        </a:spcAft>
        <a:defRPr kumimoji="1" sz="3200">
          <a:solidFill>
            <a:schemeClr val="bg2"/>
          </a:solidFill>
          <a:latin typeface="Arial Narrow" pitchFamily="34" charset="0"/>
          <a:ea typeface="Gulim" pitchFamily="50" charset="-127"/>
        </a:defRPr>
      </a:lvl6pPr>
      <a:lvl7pPr marL="914400" algn="ctr" rtl="0" eaLnBrk="1" fontAlgn="ctr" latinLnBrk="1" hangingPunct="1">
        <a:spcBef>
          <a:spcPct val="0"/>
        </a:spcBef>
        <a:spcAft>
          <a:spcPct val="0"/>
        </a:spcAft>
        <a:defRPr kumimoji="1" sz="3200">
          <a:solidFill>
            <a:schemeClr val="bg2"/>
          </a:solidFill>
          <a:latin typeface="Arial Narrow" pitchFamily="34" charset="0"/>
          <a:ea typeface="Gulim" pitchFamily="50" charset="-127"/>
        </a:defRPr>
      </a:lvl7pPr>
      <a:lvl8pPr marL="1371600" algn="ctr" rtl="0" eaLnBrk="1" fontAlgn="ctr" latinLnBrk="1" hangingPunct="1">
        <a:spcBef>
          <a:spcPct val="0"/>
        </a:spcBef>
        <a:spcAft>
          <a:spcPct val="0"/>
        </a:spcAft>
        <a:defRPr kumimoji="1" sz="3200">
          <a:solidFill>
            <a:schemeClr val="bg2"/>
          </a:solidFill>
          <a:latin typeface="Arial Narrow" pitchFamily="34" charset="0"/>
          <a:ea typeface="Gulim" pitchFamily="50" charset="-127"/>
        </a:defRPr>
      </a:lvl8pPr>
      <a:lvl9pPr marL="1828800" algn="ctr" rtl="0" eaLnBrk="1" fontAlgn="ctr" latinLnBrk="1" hangingPunct="1">
        <a:spcBef>
          <a:spcPct val="0"/>
        </a:spcBef>
        <a:spcAft>
          <a:spcPct val="0"/>
        </a:spcAft>
        <a:defRPr kumimoji="1" sz="3200">
          <a:solidFill>
            <a:schemeClr val="bg2"/>
          </a:solidFill>
          <a:latin typeface="Arial Narrow" pitchFamily="34" charset="0"/>
          <a:ea typeface="Gulim" pitchFamily="50" charset="-127"/>
        </a:defRPr>
      </a:lvl9pPr>
    </p:titleStyle>
    <p:bodyStyle>
      <a:lvl1pPr marL="342900" indent="-342900" algn="l" rtl="0" eaLnBrk="0" fontAlgn="base" latinLnBrk="0" hangingPunct="0">
        <a:spcBef>
          <a:spcPct val="20000"/>
        </a:spcBef>
        <a:spcAft>
          <a:spcPct val="0"/>
        </a:spcAft>
        <a:buClr>
          <a:schemeClr val="folHlink"/>
        </a:buClr>
        <a:buSzPct val="60000"/>
        <a:buFont typeface="Wingdings" pitchFamily="2" charset="2"/>
        <a:buBlip>
          <a:blip r:embed="rId15"/>
        </a:buBlip>
        <a:defRPr kumimoji="1" sz="2800">
          <a:solidFill>
            <a:schemeClr val="tx1"/>
          </a:solidFill>
          <a:latin typeface="Times New Roman" pitchFamily="18" charset="0"/>
          <a:ea typeface="+mn-ea"/>
          <a:cs typeface="Times New Roman" pitchFamily="18" charset="0"/>
        </a:defRPr>
      </a:lvl1pPr>
      <a:lvl2pPr marL="742950" indent="-285750" algn="l" rtl="0" eaLnBrk="0" fontAlgn="base" latinLnBrk="0" hangingPunct="0">
        <a:spcBef>
          <a:spcPct val="20000"/>
        </a:spcBef>
        <a:spcAft>
          <a:spcPct val="0"/>
        </a:spcAft>
        <a:buClr>
          <a:schemeClr val="hlink"/>
        </a:buClr>
        <a:buSzPct val="55000"/>
        <a:buFont typeface="Wingdings" pitchFamily="2" charset="2"/>
        <a:buBlip>
          <a:blip r:embed="rId15"/>
        </a:buBlip>
        <a:defRPr kumimoji="1" sz="2400">
          <a:solidFill>
            <a:schemeClr val="tx1"/>
          </a:solidFill>
          <a:latin typeface="Times New Roman" pitchFamily="18" charset="0"/>
          <a:ea typeface="+mn-ea"/>
          <a:cs typeface="Times New Roman" pitchFamily="18" charset="0"/>
        </a:defRPr>
      </a:lvl2pPr>
      <a:lvl3pPr marL="1143000" indent="-228600" algn="l" rtl="0" eaLnBrk="0" fontAlgn="base" latinLnBrk="1" hangingPunct="0">
        <a:spcBef>
          <a:spcPct val="20000"/>
        </a:spcBef>
        <a:spcAft>
          <a:spcPct val="0"/>
        </a:spcAft>
        <a:buClr>
          <a:schemeClr val="folHlink"/>
        </a:buClr>
        <a:buSzPct val="50000"/>
        <a:buFont typeface="Wingdings" pitchFamily="2" charset="2"/>
        <a:buBlip>
          <a:blip r:embed="rId15"/>
        </a:buBlip>
        <a:defRPr kumimoji="1" sz="2000">
          <a:solidFill>
            <a:schemeClr val="tx1"/>
          </a:solidFill>
          <a:latin typeface="Times New Roman" pitchFamily="18" charset="0"/>
          <a:ea typeface="+mn-ea"/>
          <a:cs typeface="Times New Roman" pitchFamily="18" charset="0"/>
        </a:defRPr>
      </a:lvl3pPr>
      <a:lvl4pPr marL="1600200" indent="-228600" algn="l" rtl="0" eaLnBrk="0" fontAlgn="base" latinLnBrk="1" hangingPunct="0">
        <a:spcBef>
          <a:spcPct val="20000"/>
        </a:spcBef>
        <a:spcAft>
          <a:spcPct val="0"/>
        </a:spcAft>
        <a:buClr>
          <a:schemeClr val="accent2"/>
        </a:buClr>
        <a:buSzPct val="55000"/>
        <a:buFont typeface="Wingdings" pitchFamily="2" charset="2"/>
        <a:buBlip>
          <a:blip r:embed="rId15"/>
        </a:buBlip>
        <a:defRPr kumimoji="1" sz="2000">
          <a:solidFill>
            <a:schemeClr val="tx1"/>
          </a:solidFill>
          <a:latin typeface="Times New Roman" pitchFamily="18" charset="0"/>
          <a:ea typeface="+mn-ea"/>
          <a:cs typeface="Times New Roman" pitchFamily="18" charset="0"/>
        </a:defRPr>
      </a:lvl4pPr>
      <a:lvl5pPr marL="2057400" indent="-228600" algn="l" rtl="0" eaLnBrk="0" fontAlgn="base" latinLnBrk="1" hangingPunct="0">
        <a:spcBef>
          <a:spcPct val="20000"/>
        </a:spcBef>
        <a:spcAft>
          <a:spcPct val="0"/>
        </a:spcAft>
        <a:buClr>
          <a:schemeClr val="accent1"/>
        </a:buClr>
        <a:buSzPct val="50000"/>
        <a:buFont typeface="Wingdings" pitchFamily="2" charset="2"/>
        <a:buBlip>
          <a:blip r:embed="rId15"/>
        </a:buBlip>
        <a:defRPr kumimoji="1" sz="1600">
          <a:solidFill>
            <a:schemeClr val="tx1"/>
          </a:solidFill>
          <a:latin typeface="Times New Roman" pitchFamily="18" charset="0"/>
          <a:ea typeface="+mn-ea"/>
          <a:cs typeface="Times New Roman" pitchFamily="18" charset="0"/>
        </a:defRPr>
      </a:lvl5pPr>
      <a:lvl6pPr marL="2514600" indent="-228600" algn="l" rtl="0" eaLnBrk="1" fontAlgn="base" latinLnBrk="1" hangingPunct="1">
        <a:spcBef>
          <a:spcPct val="20000"/>
        </a:spcBef>
        <a:spcAft>
          <a:spcPct val="0"/>
        </a:spcAft>
        <a:buClr>
          <a:schemeClr val="accent1"/>
        </a:buClr>
        <a:buSzPct val="50000"/>
        <a:buFont typeface="Wingdings" pitchFamily="2" charset="2"/>
        <a:buBlip>
          <a:blip r:embed="rId15"/>
        </a:buBlip>
        <a:defRPr kumimoji="1" sz="1600">
          <a:solidFill>
            <a:schemeClr val="tx1"/>
          </a:solidFill>
          <a:latin typeface="+mn-lt"/>
          <a:ea typeface="+mn-ea"/>
        </a:defRPr>
      </a:lvl6pPr>
      <a:lvl7pPr marL="2971800" indent="-228600" algn="l" rtl="0" eaLnBrk="1" fontAlgn="base" latinLnBrk="1" hangingPunct="1">
        <a:spcBef>
          <a:spcPct val="20000"/>
        </a:spcBef>
        <a:spcAft>
          <a:spcPct val="0"/>
        </a:spcAft>
        <a:buClr>
          <a:schemeClr val="accent1"/>
        </a:buClr>
        <a:buSzPct val="50000"/>
        <a:buFont typeface="Wingdings" pitchFamily="2" charset="2"/>
        <a:buBlip>
          <a:blip r:embed="rId15"/>
        </a:buBlip>
        <a:defRPr kumimoji="1" sz="1600">
          <a:solidFill>
            <a:schemeClr val="tx1"/>
          </a:solidFill>
          <a:latin typeface="+mn-lt"/>
          <a:ea typeface="+mn-ea"/>
        </a:defRPr>
      </a:lvl7pPr>
      <a:lvl8pPr marL="3429000" indent="-228600" algn="l" rtl="0" eaLnBrk="1" fontAlgn="base" latinLnBrk="1" hangingPunct="1">
        <a:spcBef>
          <a:spcPct val="20000"/>
        </a:spcBef>
        <a:spcAft>
          <a:spcPct val="0"/>
        </a:spcAft>
        <a:buClr>
          <a:schemeClr val="accent1"/>
        </a:buClr>
        <a:buSzPct val="50000"/>
        <a:buFont typeface="Wingdings" pitchFamily="2" charset="2"/>
        <a:buBlip>
          <a:blip r:embed="rId15"/>
        </a:buBlip>
        <a:defRPr kumimoji="1" sz="1600">
          <a:solidFill>
            <a:schemeClr val="tx1"/>
          </a:solidFill>
          <a:latin typeface="+mn-lt"/>
          <a:ea typeface="+mn-ea"/>
        </a:defRPr>
      </a:lvl8pPr>
      <a:lvl9pPr marL="3886200" indent="-228600" algn="l" rtl="0" eaLnBrk="1" fontAlgn="base" latinLnBrk="1" hangingPunct="1">
        <a:spcBef>
          <a:spcPct val="20000"/>
        </a:spcBef>
        <a:spcAft>
          <a:spcPct val="0"/>
        </a:spcAft>
        <a:buClr>
          <a:schemeClr val="accent1"/>
        </a:buClr>
        <a:buSzPct val="50000"/>
        <a:buFont typeface="Wingdings" pitchFamily="2" charset="2"/>
        <a:buBlip>
          <a:blip r:embed="rId15"/>
        </a:buBlip>
        <a:defRPr kumimoji="1" sz="16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cs typeface="+mn-cs"/>
              </a:defRPr>
            </a:lvl1pPr>
          </a:lstStyle>
          <a:p>
            <a:pPr>
              <a:defRPr/>
            </a:pPr>
            <a:fld id="{FA93D9E0-17A8-4AD5-8227-510028B644A3}" type="datetimeFigureOut">
              <a:rPr lang="en-US"/>
              <a:pPr>
                <a:defRPr/>
              </a:pPr>
              <a:t>1/13/2020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ea typeface="+mn-ea"/>
                <a:cs typeface="+mn-cs"/>
              </a:defRPr>
            </a:lvl1pPr>
          </a:lstStyle>
          <a:p>
            <a:pPr>
              <a:defRPr/>
            </a:pPr>
            <a:fld id="{5B88625E-9607-44FB-8269-EDD067B0BF6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4625" y="76200"/>
            <a:ext cx="8718550" cy="2371725"/>
          </a:xfrm>
        </p:spPr>
        <p:txBody>
          <a:bodyPr/>
          <a:lstStyle/>
          <a:p>
            <a:r>
              <a:rPr lang="en-US" dirty="0" smtClean="0"/>
              <a:t>Malicious Attack Detection and Blocking </a:t>
            </a:r>
            <a:br>
              <a:rPr lang="en-US" dirty="0" smtClean="0"/>
            </a:br>
            <a:r>
              <a:rPr lang="en-US" dirty="0"/>
              <a:t>u</a:t>
            </a:r>
            <a:r>
              <a:rPr lang="en-US" dirty="0" smtClean="0"/>
              <a:t>sing Semi-supervised Machine Learning Techniques in Optical Burst Switching Network</a:t>
            </a:r>
            <a:endParaRPr lang="en-US" dirty="0"/>
          </a:p>
        </p:txBody>
      </p:sp>
      <p:sp>
        <p:nvSpPr>
          <p:cNvPr id="4" name="TextBox 3"/>
          <p:cNvSpPr txBox="1"/>
          <p:nvPr/>
        </p:nvSpPr>
        <p:spPr>
          <a:xfrm>
            <a:off x="457200" y="3710836"/>
            <a:ext cx="2743200" cy="1015663"/>
          </a:xfrm>
          <a:prstGeom prst="rect">
            <a:avLst/>
          </a:prstGeom>
          <a:noFill/>
        </p:spPr>
        <p:txBody>
          <a:bodyPr wrap="square" rtlCol="0">
            <a:spAutoFit/>
          </a:bodyPr>
          <a:lstStyle/>
          <a:p>
            <a:r>
              <a:rPr lang="en-US" sz="2000" b="1" dirty="0" smtClean="0">
                <a:latin typeface="Times New Roman" panose="02020603050405020304" pitchFamily="18" charset="0"/>
                <a:cs typeface="Times New Roman" panose="02020603050405020304" pitchFamily="18" charset="0"/>
              </a:rPr>
              <a:t>Presented By</a:t>
            </a:r>
          </a:p>
          <a:p>
            <a:r>
              <a:rPr lang="en-US" sz="2000" dirty="0"/>
              <a:t>Md. Kamrul </a:t>
            </a:r>
            <a:r>
              <a:rPr lang="en-US" sz="2000" dirty="0" smtClean="0"/>
              <a:t>Hossain</a:t>
            </a:r>
            <a:endParaRPr lang="en-US" sz="2000" dirty="0" smtClean="0">
              <a:latin typeface="Times New Roman" panose="02020603050405020304" pitchFamily="18" charset="0"/>
              <a:cs typeface="Times New Roman" panose="02020603050405020304" pitchFamily="18" charset="0"/>
            </a:endParaRPr>
          </a:p>
          <a:p>
            <a:r>
              <a:rPr lang="en-US" sz="2000" dirty="0">
                <a:latin typeface="Times New Roman" panose="02020603050405020304" pitchFamily="18" charset="0"/>
                <a:cs typeface="Times New Roman" panose="02020603050405020304" pitchFamily="18" charset="0"/>
              </a:rPr>
              <a:t>Roll No.: 15MCSE043P</a:t>
            </a:r>
          </a:p>
        </p:txBody>
      </p:sp>
      <p:sp>
        <p:nvSpPr>
          <p:cNvPr id="5" name="TextBox 4"/>
          <p:cNvSpPr txBox="1"/>
          <p:nvPr/>
        </p:nvSpPr>
        <p:spPr>
          <a:xfrm>
            <a:off x="5920105" y="3710836"/>
            <a:ext cx="3147695" cy="1323439"/>
          </a:xfrm>
          <a:prstGeom prst="rect">
            <a:avLst/>
          </a:prstGeom>
          <a:noFill/>
        </p:spPr>
        <p:txBody>
          <a:bodyPr wrap="square" rtlCol="0">
            <a:spAutoFit/>
          </a:bodyPr>
          <a:lstStyle/>
          <a:p>
            <a:r>
              <a:rPr lang="en-US" sz="2000" b="1" dirty="0" smtClean="0">
                <a:latin typeface="Times New Roman" panose="02020603050405020304" pitchFamily="18" charset="0"/>
                <a:cs typeface="Times New Roman" panose="02020603050405020304" pitchFamily="18" charset="0"/>
              </a:rPr>
              <a:t>Supervised By</a:t>
            </a:r>
          </a:p>
          <a:p>
            <a:pPr marL="0" marR="0">
              <a:spcBef>
                <a:spcPts val="0"/>
              </a:spcBef>
              <a:spcAft>
                <a:spcPts val="0"/>
              </a:spcAft>
            </a:pPr>
            <a:r>
              <a:rPr lang="en-US" sz="2000" dirty="0">
                <a:latin typeface="Times New Roman"/>
                <a:ea typeface="Times New Roman"/>
              </a:rPr>
              <a:t>Dr. Md. </a:t>
            </a:r>
            <a:r>
              <a:rPr lang="en-US" sz="2000" dirty="0" err="1">
                <a:latin typeface="Times New Roman"/>
                <a:ea typeface="Times New Roman"/>
              </a:rPr>
              <a:t>Mokammel</a:t>
            </a:r>
            <a:r>
              <a:rPr lang="en-US" sz="2000" dirty="0">
                <a:latin typeface="Times New Roman"/>
                <a:ea typeface="Times New Roman"/>
              </a:rPr>
              <a:t> </a:t>
            </a:r>
            <a:r>
              <a:rPr lang="en-US" sz="2000" dirty="0" err="1">
                <a:latin typeface="Times New Roman"/>
                <a:ea typeface="Times New Roman"/>
              </a:rPr>
              <a:t>Haque</a:t>
            </a:r>
            <a:endParaRPr lang="en-US" sz="2000" dirty="0" smtClean="0">
              <a:effectLst/>
              <a:latin typeface="Times New Roman"/>
              <a:ea typeface="Times New Roman"/>
            </a:endParaRPr>
          </a:p>
          <a:p>
            <a:pPr marL="0" marR="0">
              <a:spcBef>
                <a:spcPts val="0"/>
              </a:spcBef>
              <a:spcAft>
                <a:spcPts val="0"/>
              </a:spcAft>
            </a:pPr>
            <a:r>
              <a:rPr lang="en-US" sz="2000" dirty="0" smtClean="0">
                <a:latin typeface="Times New Roman"/>
                <a:ea typeface="Times New Roman"/>
              </a:rPr>
              <a:t>Professor</a:t>
            </a:r>
            <a:r>
              <a:rPr lang="en-US" sz="2000" dirty="0" smtClean="0">
                <a:effectLst/>
                <a:latin typeface="Times New Roman"/>
                <a:ea typeface="Times New Roman"/>
              </a:rPr>
              <a:t>, </a:t>
            </a:r>
          </a:p>
          <a:p>
            <a:pPr marL="0" marR="0">
              <a:spcBef>
                <a:spcPts val="0"/>
              </a:spcBef>
              <a:spcAft>
                <a:spcPts val="0"/>
              </a:spcAft>
            </a:pPr>
            <a:r>
              <a:rPr lang="en-US" sz="2000" dirty="0" smtClean="0">
                <a:latin typeface="Times New Roman" panose="02020603050405020304" pitchFamily="18" charset="0"/>
                <a:cs typeface="Times New Roman" panose="02020603050405020304" pitchFamily="18" charset="0"/>
              </a:rPr>
              <a:t>Dept. of CSE, CUET</a:t>
            </a:r>
          </a:p>
        </p:txBody>
      </p:sp>
    </p:spTree>
    <p:extLst>
      <p:ext uri="{BB962C8B-B14F-4D97-AF65-F5344CB8AC3E}">
        <p14:creationId xmlns:p14="http://schemas.microsoft.com/office/powerpoint/2010/main" val="46675528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a:t>
            </a:r>
            <a:endParaRPr lang="en-US" dirty="0"/>
          </a:p>
        </p:txBody>
      </p:sp>
      <p:sp>
        <p:nvSpPr>
          <p:cNvPr id="3" name="Content Placeholder 2"/>
          <p:cNvSpPr>
            <a:spLocks noGrp="1"/>
          </p:cNvSpPr>
          <p:nvPr>
            <p:ph idx="1"/>
          </p:nvPr>
        </p:nvSpPr>
        <p:spPr>
          <a:xfrm>
            <a:off x="144463" y="1371600"/>
            <a:ext cx="8642350" cy="4495800"/>
          </a:xfrm>
        </p:spPr>
        <p:txBody>
          <a:bodyPr/>
          <a:lstStyle/>
          <a:p>
            <a:pPr algn="just">
              <a:lnSpc>
                <a:spcPct val="150000"/>
              </a:lnSpc>
            </a:pPr>
            <a:r>
              <a:rPr lang="en-US" sz="2400" dirty="0" smtClean="0"/>
              <a:t>Optical </a:t>
            </a:r>
            <a:r>
              <a:rPr lang="en-US" sz="2400" dirty="0"/>
              <a:t>burst switching (OBS) is a promising technique for next-generation optical switching </a:t>
            </a:r>
            <a:r>
              <a:rPr lang="en-US" sz="2400" dirty="0" smtClean="0"/>
              <a:t>networks</a:t>
            </a:r>
          </a:p>
          <a:p>
            <a:pPr algn="just">
              <a:lnSpc>
                <a:spcPct val="150000"/>
              </a:lnSpc>
            </a:pPr>
            <a:r>
              <a:rPr lang="en-US" sz="2400" dirty="0"/>
              <a:t> </a:t>
            </a:r>
            <a:r>
              <a:rPr lang="en-US" sz="2400" dirty="0" smtClean="0"/>
              <a:t>It attempts </a:t>
            </a:r>
            <a:r>
              <a:rPr lang="en-US" sz="2400" dirty="0"/>
              <a:t>to address the problem of efficiently allocating resources for </a:t>
            </a:r>
            <a:r>
              <a:rPr lang="en-US" sz="2400" dirty="0" smtClean="0"/>
              <a:t>bursty traffic</a:t>
            </a:r>
            <a:endParaRPr lang="en-US" sz="2400" dirty="0"/>
          </a:p>
          <a:p>
            <a:pPr algn="just">
              <a:lnSpc>
                <a:spcPct val="150000"/>
              </a:lnSpc>
            </a:pPr>
            <a:r>
              <a:rPr lang="en-US" sz="2400" dirty="0" smtClean="0"/>
              <a:t>It facilitates high bandwidth utilization</a:t>
            </a:r>
          </a:p>
          <a:p>
            <a:pPr algn="just">
              <a:lnSpc>
                <a:spcPct val="150000"/>
              </a:lnSpc>
            </a:pPr>
            <a:r>
              <a:rPr lang="en-US" sz="2400" dirty="0" smtClean="0"/>
              <a:t>Very few researches have been done on the security of OBS network, therefore it is a promising field of research</a:t>
            </a:r>
          </a:p>
        </p:txBody>
      </p:sp>
    </p:spTree>
    <p:extLst>
      <p:ext uri="{BB962C8B-B14F-4D97-AF65-F5344CB8AC3E}">
        <p14:creationId xmlns:p14="http://schemas.microsoft.com/office/powerpoint/2010/main" val="1943874959"/>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Motivation </a:t>
            </a:r>
            <a:r>
              <a:rPr lang="en-US" dirty="0"/>
              <a:t>(Cont.)</a:t>
            </a:r>
          </a:p>
        </p:txBody>
      </p:sp>
      <p:sp>
        <p:nvSpPr>
          <p:cNvPr id="3" name="Content Placeholder 2"/>
          <p:cNvSpPr>
            <a:spLocks noGrp="1"/>
          </p:cNvSpPr>
          <p:nvPr>
            <p:ph idx="1"/>
          </p:nvPr>
        </p:nvSpPr>
        <p:spPr>
          <a:xfrm>
            <a:off x="144463" y="2057400"/>
            <a:ext cx="8642350" cy="3429000"/>
          </a:xfrm>
        </p:spPr>
        <p:txBody>
          <a:bodyPr/>
          <a:lstStyle/>
          <a:p>
            <a:pPr algn="just"/>
            <a:r>
              <a:rPr lang="en-US" sz="2400" dirty="0" smtClean="0"/>
              <a:t>State-of-the-art </a:t>
            </a:r>
            <a:r>
              <a:rPr lang="en-US" sz="2400" dirty="0"/>
              <a:t>optical network control tools are </a:t>
            </a:r>
            <a:r>
              <a:rPr lang="en-US" sz="2400" dirty="0" smtClean="0"/>
              <a:t>typically configured as </a:t>
            </a:r>
            <a:r>
              <a:rPr lang="en-US" sz="2400" dirty="0"/>
              <a:t>rule-based expert </a:t>
            </a:r>
            <a:r>
              <a:rPr lang="en-US" sz="2400" dirty="0" smtClean="0"/>
              <a:t>systems</a:t>
            </a:r>
            <a:endParaRPr lang="en-US" sz="2400" dirty="0"/>
          </a:p>
          <a:p>
            <a:pPr algn="just"/>
            <a:endParaRPr lang="en-US" sz="2400" dirty="0" smtClean="0"/>
          </a:p>
          <a:p>
            <a:pPr algn="just"/>
            <a:r>
              <a:rPr lang="en-US" sz="2400" dirty="0" smtClean="0"/>
              <a:t>Such </a:t>
            </a:r>
            <a:r>
              <a:rPr lang="en-US" sz="2400" dirty="0"/>
              <a:t>rules are specialized and deterministic </a:t>
            </a:r>
            <a:r>
              <a:rPr lang="en-US" sz="2400" dirty="0" smtClean="0"/>
              <a:t>and usually </a:t>
            </a:r>
            <a:r>
              <a:rPr lang="en-US" sz="2400" dirty="0"/>
              <a:t>in the order of a few tens, and cannot cover all </a:t>
            </a:r>
            <a:r>
              <a:rPr lang="en-US" sz="2400" dirty="0" smtClean="0"/>
              <a:t>the possible </a:t>
            </a:r>
            <a:r>
              <a:rPr lang="en-US" sz="2400" dirty="0"/>
              <a:t>cases of malfunctions.</a:t>
            </a:r>
          </a:p>
        </p:txBody>
      </p:sp>
    </p:spTree>
    <p:extLst>
      <p:ext uri="{BB962C8B-B14F-4D97-AF65-F5344CB8AC3E}">
        <p14:creationId xmlns:p14="http://schemas.microsoft.com/office/powerpoint/2010/main" val="542698017"/>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Related works</a:t>
            </a:r>
            <a:endParaRPr lang="en-US" dirty="0"/>
          </a:p>
        </p:txBody>
      </p:sp>
      <p:sp>
        <p:nvSpPr>
          <p:cNvPr id="3" name="Content Placeholder 2"/>
          <p:cNvSpPr>
            <a:spLocks noGrp="1"/>
          </p:cNvSpPr>
          <p:nvPr>
            <p:ph idx="1"/>
          </p:nvPr>
        </p:nvSpPr>
        <p:spPr>
          <a:xfrm>
            <a:off x="144463" y="1447800"/>
            <a:ext cx="8642350" cy="4953000"/>
          </a:xfrm>
        </p:spPr>
        <p:txBody>
          <a:bodyPr>
            <a:normAutofit/>
          </a:bodyPr>
          <a:lstStyle/>
          <a:p>
            <a:pPr marL="385763" indent="-385763">
              <a:buFont typeface="+mj-lt"/>
              <a:buAutoNum type="arabicPeriod"/>
            </a:pPr>
            <a:r>
              <a:rPr lang="en-US" sz="2400" dirty="0" smtClean="0"/>
              <a:t>"Countering burst header packet flooding attack in optical burst switching network." (Rajab et al., International Conference on Information Security Practice and Experience, Springer, 2016.)</a:t>
            </a:r>
          </a:p>
          <a:p>
            <a:pPr marL="385763" indent="-385763">
              <a:buFont typeface="+mj-lt"/>
              <a:buAutoNum type="arabicPeriod"/>
            </a:pPr>
            <a:endParaRPr lang="en-US" sz="2400" dirty="0" smtClean="0"/>
          </a:p>
          <a:p>
            <a:pPr lvl="1"/>
            <a:r>
              <a:rPr lang="en-US" dirty="0"/>
              <a:t>Authors proposed a new security model to prevent BHP flooding attacks. The model allows the OBS core switch to classify the ingress nodes based on their behavior and the amount of reserved resources that are not being utilized.</a:t>
            </a:r>
          </a:p>
          <a:p>
            <a:pPr lvl="1"/>
            <a:r>
              <a:rPr lang="en-US" dirty="0"/>
              <a:t>They did not use any machine learning</a:t>
            </a:r>
          </a:p>
          <a:p>
            <a:pPr lvl="1"/>
            <a:r>
              <a:rPr lang="en-US" dirty="0"/>
              <a:t>They did not discuss about fake burst send by malicious nodes</a:t>
            </a:r>
          </a:p>
        </p:txBody>
      </p:sp>
    </p:spTree>
    <p:extLst>
      <p:ext uri="{BB962C8B-B14F-4D97-AF65-F5344CB8AC3E}">
        <p14:creationId xmlns:p14="http://schemas.microsoft.com/office/powerpoint/2010/main" val="933372211"/>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Related </a:t>
            </a:r>
            <a:r>
              <a:rPr lang="en-US" dirty="0"/>
              <a:t>works (Cont.)</a:t>
            </a:r>
          </a:p>
        </p:txBody>
      </p:sp>
      <p:sp>
        <p:nvSpPr>
          <p:cNvPr id="3" name="Content Placeholder 2"/>
          <p:cNvSpPr>
            <a:spLocks noGrp="1"/>
          </p:cNvSpPr>
          <p:nvPr>
            <p:ph idx="1"/>
          </p:nvPr>
        </p:nvSpPr>
        <p:spPr>
          <a:xfrm>
            <a:off x="144463" y="1143000"/>
            <a:ext cx="8642350" cy="5257800"/>
          </a:xfrm>
        </p:spPr>
        <p:txBody>
          <a:bodyPr>
            <a:normAutofit/>
          </a:bodyPr>
          <a:lstStyle/>
          <a:p>
            <a:pPr marL="385763" indent="-385763">
              <a:buFont typeface="+mj-lt"/>
              <a:buAutoNum type="arabicPeriod" startAt="2"/>
            </a:pPr>
            <a:r>
              <a:rPr lang="en-US" sz="2400" dirty="0" smtClean="0"/>
              <a:t>“Decision tree rule learning approach to counter burst header packet flooding attack in Optical Burst Switching network." (Rajab et al., Optical Switching and Networking, Elsevier, 2018)</a:t>
            </a:r>
          </a:p>
          <a:p>
            <a:pPr marL="385763" indent="-385763">
              <a:buFont typeface="+mj-lt"/>
              <a:buAutoNum type="arabicPeriod" startAt="2"/>
            </a:pPr>
            <a:endParaRPr lang="en-US" sz="2400" dirty="0" smtClean="0"/>
          </a:p>
          <a:p>
            <a:pPr lvl="1"/>
            <a:r>
              <a:rPr lang="en-US" dirty="0"/>
              <a:t>Authors proposed a </a:t>
            </a:r>
            <a:r>
              <a:rPr lang="en-US" b="1" dirty="0"/>
              <a:t>supervised</a:t>
            </a:r>
            <a:r>
              <a:rPr lang="en-US" dirty="0"/>
              <a:t>, </a:t>
            </a:r>
            <a:r>
              <a:rPr lang="en-US" b="1" dirty="0"/>
              <a:t>decision tree</a:t>
            </a:r>
            <a:r>
              <a:rPr lang="en-US" dirty="0"/>
              <a:t>-based architecture that extracts rules. </a:t>
            </a:r>
          </a:p>
          <a:p>
            <a:pPr lvl="1"/>
            <a:r>
              <a:rPr lang="en-US" dirty="0"/>
              <a:t>The results showed that the rules derived accurately classify </a:t>
            </a:r>
            <a:r>
              <a:rPr lang="en-US" b="1" dirty="0"/>
              <a:t>93%</a:t>
            </a:r>
            <a:r>
              <a:rPr lang="en-US" dirty="0"/>
              <a:t> of the BHP flooding attacks into either Behaving (B) or Misbehaving (M) classes. </a:t>
            </a:r>
          </a:p>
          <a:p>
            <a:pPr lvl="1"/>
            <a:r>
              <a:rPr lang="en-US" dirty="0"/>
              <a:t>Moreover, the rules can further classify the Misbehaving edge nodes(M) into four sub-class labels with </a:t>
            </a:r>
            <a:r>
              <a:rPr lang="en-US" b="1" dirty="0"/>
              <a:t>87%</a:t>
            </a:r>
            <a:r>
              <a:rPr lang="en-US" dirty="0"/>
              <a:t> accuracy.</a:t>
            </a:r>
          </a:p>
          <a:p>
            <a:pPr lvl="1"/>
            <a:r>
              <a:rPr lang="en-US" dirty="0"/>
              <a:t>They did not discuss about empty burst send by malicious </a:t>
            </a:r>
            <a:r>
              <a:rPr lang="en-US" dirty="0" smtClean="0"/>
              <a:t>nodes</a:t>
            </a:r>
            <a:endParaRPr lang="en-US" dirty="0"/>
          </a:p>
        </p:txBody>
      </p:sp>
    </p:spTree>
    <p:extLst>
      <p:ext uri="{BB962C8B-B14F-4D97-AF65-F5344CB8AC3E}">
        <p14:creationId xmlns:p14="http://schemas.microsoft.com/office/powerpoint/2010/main" val="1148474669"/>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Related </a:t>
            </a:r>
            <a:r>
              <a:rPr lang="en-US" dirty="0"/>
              <a:t>works (Cont.)</a:t>
            </a:r>
          </a:p>
        </p:txBody>
      </p:sp>
      <p:sp>
        <p:nvSpPr>
          <p:cNvPr id="3" name="Content Placeholder 2"/>
          <p:cNvSpPr>
            <a:spLocks noGrp="1"/>
          </p:cNvSpPr>
          <p:nvPr>
            <p:ph idx="1"/>
          </p:nvPr>
        </p:nvSpPr>
        <p:spPr>
          <a:xfrm>
            <a:off x="144463" y="1690688"/>
            <a:ext cx="8642350" cy="4024312"/>
          </a:xfrm>
        </p:spPr>
        <p:txBody>
          <a:bodyPr>
            <a:noAutofit/>
          </a:bodyPr>
          <a:lstStyle/>
          <a:p>
            <a:pPr marL="385763" indent="-385763">
              <a:buFont typeface="+mj-lt"/>
              <a:buAutoNum type="arabicPeriod" startAt="3"/>
            </a:pPr>
            <a:r>
              <a:rPr lang="en-US" sz="2400" dirty="0" smtClean="0"/>
              <a:t>"A Survey on Application of Machine Learning Techniques in Optical Networks." </a:t>
            </a:r>
            <a:r>
              <a:rPr lang="en-US" sz="2400" dirty="0"/>
              <a:t>(</a:t>
            </a:r>
            <a:r>
              <a:rPr lang="en-US" sz="2400" dirty="0" smtClean="0"/>
              <a:t>Musumeci et al., arXiv, 2018)</a:t>
            </a:r>
          </a:p>
          <a:p>
            <a:pPr marL="385763" indent="-385763">
              <a:buFont typeface="+mj-lt"/>
              <a:buAutoNum type="arabicPeriod" startAt="3"/>
            </a:pPr>
            <a:endParaRPr lang="en-US" sz="2400" dirty="0" smtClean="0"/>
          </a:p>
          <a:p>
            <a:pPr lvl="1"/>
            <a:r>
              <a:rPr lang="en-US" dirty="0"/>
              <a:t>Authors suggested that, after learning from a batch of available past samples, other types of algorithms, in the field of semi-supervised and/or unsupervised ML, could be implemented to gradually take in novel input data as they are made available by the network control plane</a:t>
            </a:r>
            <a:r>
              <a:rPr lang="en-US" dirty="0" smtClean="0"/>
              <a:t>.</a:t>
            </a:r>
            <a:endParaRPr lang="en-US" dirty="0"/>
          </a:p>
        </p:txBody>
      </p:sp>
    </p:spTree>
    <p:extLst>
      <p:ext uri="{BB962C8B-B14F-4D97-AF65-F5344CB8AC3E}">
        <p14:creationId xmlns:p14="http://schemas.microsoft.com/office/powerpoint/2010/main" val="1378815660"/>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Related </a:t>
            </a:r>
            <a:r>
              <a:rPr lang="en-US" dirty="0"/>
              <a:t>works (Cont.)</a:t>
            </a:r>
          </a:p>
        </p:txBody>
      </p:sp>
      <p:sp>
        <p:nvSpPr>
          <p:cNvPr id="3" name="Content Placeholder 2"/>
          <p:cNvSpPr>
            <a:spLocks noGrp="1"/>
          </p:cNvSpPr>
          <p:nvPr>
            <p:ph idx="1"/>
          </p:nvPr>
        </p:nvSpPr>
        <p:spPr>
          <a:xfrm>
            <a:off x="144463" y="1600200"/>
            <a:ext cx="8642350" cy="4800600"/>
          </a:xfrm>
        </p:spPr>
        <p:txBody>
          <a:bodyPr>
            <a:noAutofit/>
          </a:bodyPr>
          <a:lstStyle/>
          <a:p>
            <a:pPr marL="457200" indent="-457200">
              <a:buFont typeface="+mj-lt"/>
              <a:buAutoNum type="arabicPeriod" startAt="4"/>
            </a:pPr>
            <a:r>
              <a:rPr lang="en-US" sz="2400" dirty="0" smtClean="0"/>
              <a:t>"Artificial intelligence (AI) methods in optical networks: A comprehensive survey." (Optical Switching and Networking, Elsevier, 2018)</a:t>
            </a:r>
          </a:p>
          <a:p>
            <a:pPr marL="385763" indent="-385763">
              <a:buFont typeface="+mj-lt"/>
              <a:buAutoNum type="arabicPeriod" startAt="4"/>
            </a:pPr>
            <a:endParaRPr lang="en-US" sz="2400" dirty="0" smtClean="0"/>
          </a:p>
          <a:p>
            <a:pPr lvl="1"/>
            <a:r>
              <a:rPr lang="en-US" dirty="0" smtClean="0"/>
              <a:t>Authors </a:t>
            </a:r>
            <a:r>
              <a:rPr lang="en-US" dirty="0"/>
              <a:t>suggested that, artificial intelligence will continue playing an important role in supporting emerging transmission technologies like space division multiplexing, multimode/multicore fibers and advanced modulation formats and constellation shaping. So, research should be increased on these fields.</a:t>
            </a:r>
          </a:p>
          <a:p>
            <a:pPr marL="385763" indent="-385763">
              <a:buFont typeface="+mj-lt"/>
              <a:buAutoNum type="arabicPeriod" startAt="4"/>
            </a:pPr>
            <a:endParaRPr lang="en-US" sz="2400" dirty="0"/>
          </a:p>
        </p:txBody>
      </p:sp>
    </p:spTree>
    <p:extLst>
      <p:ext uri="{BB962C8B-B14F-4D97-AF65-F5344CB8AC3E}">
        <p14:creationId xmlns:p14="http://schemas.microsoft.com/office/powerpoint/2010/main" val="1443210623"/>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Related </a:t>
            </a:r>
            <a:r>
              <a:rPr lang="en-US" dirty="0"/>
              <a:t>works (Cont.)</a:t>
            </a:r>
          </a:p>
        </p:txBody>
      </p:sp>
      <p:sp>
        <p:nvSpPr>
          <p:cNvPr id="3" name="Content Placeholder 2"/>
          <p:cNvSpPr>
            <a:spLocks noGrp="1"/>
          </p:cNvSpPr>
          <p:nvPr>
            <p:ph idx="1"/>
          </p:nvPr>
        </p:nvSpPr>
        <p:spPr>
          <a:xfrm>
            <a:off x="144463" y="1524000"/>
            <a:ext cx="8642350" cy="4876800"/>
          </a:xfrm>
        </p:spPr>
        <p:txBody>
          <a:bodyPr>
            <a:noAutofit/>
          </a:bodyPr>
          <a:lstStyle/>
          <a:p>
            <a:pPr marL="385763" indent="-385763" algn="just">
              <a:buFont typeface="+mj-lt"/>
              <a:buAutoNum type="arabicPeriod" startAt="5"/>
            </a:pPr>
            <a:r>
              <a:rPr lang="en-US" sz="2400" dirty="0" smtClean="0"/>
              <a:t>"</a:t>
            </a:r>
            <a:r>
              <a:rPr lang="en-US" sz="2400" dirty="0"/>
              <a:t>Secure burst control packet scheme for Optical Burst Switching networks." (</a:t>
            </a:r>
            <a:r>
              <a:rPr lang="en-US" sz="2400" dirty="0" smtClean="0"/>
              <a:t>Coulibaly et al., Broadband </a:t>
            </a:r>
            <a:r>
              <a:rPr lang="en-US" sz="2400" dirty="0"/>
              <a:t>and Photonics Conference (IBP</a:t>
            </a:r>
            <a:r>
              <a:rPr lang="en-US" sz="2400" dirty="0" smtClean="0"/>
              <a:t>), IEEE, 2015)</a:t>
            </a:r>
          </a:p>
          <a:p>
            <a:pPr marL="385763" indent="-385763" algn="just">
              <a:buFont typeface="+mj-lt"/>
              <a:buAutoNum type="arabicPeriod" startAt="5"/>
            </a:pPr>
            <a:endParaRPr lang="en-US" sz="2400" dirty="0" smtClean="0"/>
          </a:p>
          <a:p>
            <a:pPr lvl="1" algn="just"/>
            <a:r>
              <a:rPr lang="en-US" dirty="0"/>
              <a:t>Authors proposed a solution to address Data Burst Redirection (DBR) Attack in OBS networks. The solution is designed based on </a:t>
            </a:r>
            <a:r>
              <a:rPr lang="en-US" dirty="0" err="1"/>
              <a:t>Rivest</a:t>
            </a:r>
            <a:r>
              <a:rPr lang="en-US" dirty="0"/>
              <a:t>-Shamir-</a:t>
            </a:r>
            <a:r>
              <a:rPr lang="en-US" dirty="0" err="1"/>
              <a:t>Adleman</a:t>
            </a:r>
            <a:r>
              <a:rPr lang="en-US" dirty="0"/>
              <a:t> (RSA) public-key encryption algorithm. </a:t>
            </a:r>
          </a:p>
          <a:p>
            <a:pPr lvl="1" algn="just"/>
            <a:r>
              <a:rPr lang="en-US" dirty="0"/>
              <a:t>But they only detected fraud BHP and did not classify the compromised nodes based on their behavior</a:t>
            </a:r>
            <a:r>
              <a:rPr lang="en-US" dirty="0" smtClean="0"/>
              <a:t>.</a:t>
            </a:r>
            <a:endParaRPr lang="en-US" dirty="0"/>
          </a:p>
        </p:txBody>
      </p:sp>
    </p:spTree>
    <p:extLst>
      <p:ext uri="{BB962C8B-B14F-4D97-AF65-F5344CB8AC3E}">
        <p14:creationId xmlns:p14="http://schemas.microsoft.com/office/powerpoint/2010/main" val="2123292090"/>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Related </a:t>
            </a:r>
            <a:r>
              <a:rPr lang="en-US" dirty="0"/>
              <a:t>works (Cont.)</a:t>
            </a:r>
          </a:p>
        </p:txBody>
      </p:sp>
      <p:sp>
        <p:nvSpPr>
          <p:cNvPr id="3" name="Content Placeholder 2"/>
          <p:cNvSpPr>
            <a:spLocks noGrp="1"/>
          </p:cNvSpPr>
          <p:nvPr>
            <p:ph idx="1"/>
          </p:nvPr>
        </p:nvSpPr>
        <p:spPr>
          <a:xfrm>
            <a:off x="144463" y="1828800"/>
            <a:ext cx="8642350" cy="4572000"/>
          </a:xfrm>
        </p:spPr>
        <p:txBody>
          <a:bodyPr>
            <a:noAutofit/>
          </a:bodyPr>
          <a:lstStyle/>
          <a:p>
            <a:pPr marL="457200" indent="-457200" algn="just">
              <a:buFont typeface="+mj-lt"/>
              <a:buAutoNum type="arabicPeriod" startAt="6"/>
            </a:pPr>
            <a:r>
              <a:rPr lang="en-US" sz="2400" dirty="0" smtClean="0"/>
              <a:t>"Secure </a:t>
            </a:r>
            <a:r>
              <a:rPr lang="en-US" sz="2400" dirty="0"/>
              <a:t>optical burst switching: Framework and research directions." </a:t>
            </a:r>
            <a:r>
              <a:rPr lang="en-US" sz="2400" dirty="0" smtClean="0"/>
              <a:t>(Chen et al., IEEE </a:t>
            </a:r>
            <a:r>
              <a:rPr lang="en-US" sz="2400" dirty="0"/>
              <a:t>Communications </a:t>
            </a:r>
            <a:r>
              <a:rPr lang="en-US" sz="2400" dirty="0" smtClean="0"/>
              <a:t>magazine, 2008)</a:t>
            </a:r>
          </a:p>
          <a:p>
            <a:pPr marL="457200" indent="-457200" algn="just">
              <a:buFont typeface="+mj-lt"/>
              <a:buAutoNum type="arabicPeriod" startAt="6"/>
            </a:pPr>
            <a:endParaRPr lang="en-US" sz="2400" dirty="0" smtClean="0"/>
          </a:p>
          <a:p>
            <a:pPr lvl="1" algn="just"/>
            <a:r>
              <a:rPr lang="en-US" dirty="0"/>
              <a:t>Authors outlined several security concerns in OBS networks like orphan bursts, malicious burst headers etc.</a:t>
            </a:r>
          </a:p>
          <a:p>
            <a:pPr lvl="1" algn="just"/>
            <a:r>
              <a:rPr lang="en-US" dirty="0"/>
              <a:t>They introduced key based authentication of burst headers and  confidentiality of data bursts</a:t>
            </a:r>
            <a:endParaRPr lang="en-US" dirty="0" smtClean="0"/>
          </a:p>
        </p:txBody>
      </p:sp>
    </p:spTree>
    <p:extLst>
      <p:ext uri="{BB962C8B-B14F-4D97-AF65-F5344CB8AC3E}">
        <p14:creationId xmlns:p14="http://schemas.microsoft.com/office/powerpoint/2010/main" val="441145733"/>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Objectives</a:t>
            </a:r>
            <a:endParaRPr lang="en-US" dirty="0"/>
          </a:p>
        </p:txBody>
      </p:sp>
      <p:sp>
        <p:nvSpPr>
          <p:cNvPr id="3" name="Content Placeholder 2"/>
          <p:cNvSpPr>
            <a:spLocks noGrp="1"/>
          </p:cNvSpPr>
          <p:nvPr>
            <p:ph idx="1"/>
          </p:nvPr>
        </p:nvSpPr>
        <p:spPr>
          <a:xfrm>
            <a:off x="533399" y="2057400"/>
            <a:ext cx="8253413" cy="3276600"/>
          </a:xfrm>
        </p:spPr>
        <p:txBody>
          <a:bodyPr/>
          <a:lstStyle/>
          <a:p>
            <a:pPr marL="385763" indent="-385763">
              <a:buFont typeface="+mj-lt"/>
              <a:buAutoNum type="arabicPeriod"/>
            </a:pPr>
            <a:r>
              <a:rPr lang="en-US" sz="2400" dirty="0" smtClean="0"/>
              <a:t>Find a better solution to BHP flooding attack</a:t>
            </a:r>
          </a:p>
          <a:p>
            <a:pPr marL="385763" indent="-385763">
              <a:buFont typeface="+mj-lt"/>
              <a:buAutoNum type="arabicPeriod"/>
            </a:pPr>
            <a:endParaRPr lang="en-US" sz="2400" dirty="0" smtClean="0"/>
          </a:p>
          <a:p>
            <a:pPr marL="385763" indent="-385763">
              <a:buFont typeface="+mj-lt"/>
              <a:buAutoNum type="arabicPeriod"/>
            </a:pPr>
            <a:r>
              <a:rPr lang="en-US" sz="2400" dirty="0" smtClean="0"/>
              <a:t>Design and implementation of a ML based Data Burst flooding attack prevention model</a:t>
            </a:r>
          </a:p>
          <a:p>
            <a:pPr marL="385763" indent="-385763">
              <a:buFont typeface="+mj-lt"/>
              <a:buAutoNum type="arabicPeriod"/>
            </a:pPr>
            <a:endParaRPr lang="en-US" sz="2400" dirty="0" smtClean="0"/>
          </a:p>
          <a:p>
            <a:pPr marL="385763" indent="-385763">
              <a:buFont typeface="+mj-lt"/>
              <a:buAutoNum type="arabicPeriod"/>
            </a:pPr>
            <a:r>
              <a:rPr lang="en-US" sz="2400" dirty="0" smtClean="0"/>
              <a:t>Propose a semi-supervised machine learning architecture for a sustainable defense against </a:t>
            </a:r>
            <a:r>
              <a:rPr lang="en-US" sz="2400" dirty="0" err="1" smtClean="0"/>
              <a:t>DoS</a:t>
            </a:r>
            <a:r>
              <a:rPr lang="en-US" sz="2400" dirty="0" smtClean="0"/>
              <a:t> attack </a:t>
            </a:r>
            <a:endParaRPr lang="en-US" sz="2400" dirty="0"/>
          </a:p>
        </p:txBody>
      </p:sp>
    </p:spTree>
    <p:extLst>
      <p:ext uri="{BB962C8B-B14F-4D97-AF65-F5344CB8AC3E}">
        <p14:creationId xmlns:p14="http://schemas.microsoft.com/office/powerpoint/2010/main" val="3274754491"/>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Methodology</a:t>
            </a:r>
            <a:endParaRPr lang="en-US" dirty="0"/>
          </a:p>
        </p:txBody>
      </p:sp>
      <p:sp>
        <p:nvSpPr>
          <p:cNvPr id="3" name="Content Placeholder 2"/>
          <p:cNvSpPr>
            <a:spLocks noGrp="1"/>
          </p:cNvSpPr>
          <p:nvPr>
            <p:ph idx="1"/>
          </p:nvPr>
        </p:nvSpPr>
        <p:spPr>
          <a:xfrm>
            <a:off x="250825" y="2133600"/>
            <a:ext cx="8642350" cy="3962400"/>
          </a:xfrm>
        </p:spPr>
        <p:txBody>
          <a:bodyPr>
            <a:normAutofit/>
          </a:bodyPr>
          <a:lstStyle/>
          <a:p>
            <a:pPr algn="just"/>
            <a:r>
              <a:rPr lang="en-US" sz="2400" dirty="0"/>
              <a:t>A malicious node that causes BHP flooding attack will be blocked by the developed model until the risk disappears. </a:t>
            </a:r>
          </a:p>
          <a:p>
            <a:pPr algn="just"/>
            <a:endParaRPr lang="en-US"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We propose an </a:t>
            </a:r>
            <a:r>
              <a:rPr lang="en-US" sz="2400" dirty="0" smtClean="0"/>
              <a:t>improvement strategy for </a:t>
            </a:r>
            <a:r>
              <a:rPr lang="en-US" sz="2400" dirty="0" smtClean="0">
                <a:latin typeface="Times New Roman" panose="02020603050405020304" pitchFamily="18" charset="0"/>
                <a:cs typeface="Times New Roman" panose="02020603050405020304" pitchFamily="18" charset="0"/>
              </a:rPr>
              <a:t>BHP flooding attacks detection using machine learning model. </a:t>
            </a:r>
          </a:p>
          <a:p>
            <a:pPr algn="just"/>
            <a:endParaRPr lang="en-US"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Our aim is </a:t>
            </a:r>
            <a:r>
              <a:rPr lang="en-US" sz="2400" dirty="0" smtClean="0"/>
              <a:t>find a better </a:t>
            </a:r>
            <a:r>
              <a:rPr lang="en-US" sz="2400" dirty="0" smtClean="0">
                <a:latin typeface="Times New Roman" panose="02020603050405020304" pitchFamily="18" charset="0"/>
                <a:cs typeface="Times New Roman" panose="02020603050405020304" pitchFamily="18" charset="0"/>
              </a:rPr>
              <a:t>classification of the node</a:t>
            </a:r>
          </a:p>
          <a:p>
            <a:pPr algn="just"/>
            <a:endParaRPr lang="en-US" sz="2400" dirty="0" smtClean="0">
              <a:latin typeface="Times New Roman" panose="02020603050405020304" pitchFamily="18" charset="0"/>
              <a:cs typeface="Times New Roman" panose="02020603050405020304" pitchFamily="18" charset="0"/>
            </a:endParaRPr>
          </a:p>
        </p:txBody>
      </p:sp>
      <p:sp>
        <p:nvSpPr>
          <p:cNvPr id="4" name="TextBox 3"/>
          <p:cNvSpPr txBox="1"/>
          <p:nvPr/>
        </p:nvSpPr>
        <p:spPr>
          <a:xfrm>
            <a:off x="457200" y="1371600"/>
            <a:ext cx="4195187" cy="461665"/>
          </a:xfrm>
          <a:prstGeom prst="rect">
            <a:avLst/>
          </a:prstGeom>
          <a:noFill/>
        </p:spPr>
        <p:txBody>
          <a:bodyPr wrap="none" rtlCol="0">
            <a:spAutoFit/>
          </a:bodyPr>
          <a:lstStyle/>
          <a:p>
            <a:r>
              <a:rPr lang="en-US" sz="2400" u="sng" dirty="0" smtClean="0">
                <a:latin typeface="Times New Roman" panose="02020603050405020304" pitchFamily="18" charset="0"/>
                <a:cs typeface="Times New Roman" panose="02020603050405020304" pitchFamily="18" charset="0"/>
              </a:rPr>
              <a:t>Preventing BHP flooding attack:</a:t>
            </a:r>
            <a:endParaRPr lang="en-US" sz="2400"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0895715"/>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defTabSz="457200" eaLnBrk="1" fontAlgn="base" latinLnBrk="0" hangingPunct="1"/>
            <a:r>
              <a:rPr kumimoji="0" lang="en-US" altLang="en-US" sz="4000" kern="1200" dirty="0" smtClean="0">
                <a:solidFill>
                  <a:srgbClr val="1C1C1C"/>
                </a:solidFill>
                <a:ea typeface="Gulim" pitchFamily="34" charset="-127"/>
                <a:cs typeface="+mn-cs"/>
              </a:rPr>
              <a:t>Contents</a:t>
            </a:r>
            <a:endParaRPr lang="en-US" dirty="0"/>
          </a:p>
        </p:txBody>
      </p:sp>
      <p:sp>
        <p:nvSpPr>
          <p:cNvPr id="3" name="Content Placeholder 2"/>
          <p:cNvSpPr>
            <a:spLocks noGrp="1"/>
          </p:cNvSpPr>
          <p:nvPr>
            <p:ph idx="1"/>
          </p:nvPr>
        </p:nvSpPr>
        <p:spPr>
          <a:xfrm>
            <a:off x="3120231" y="1447800"/>
            <a:ext cx="2903537" cy="4176712"/>
          </a:xfrm>
        </p:spPr>
        <p:txBody>
          <a:bodyPr/>
          <a:lstStyle/>
          <a:p>
            <a:pPr eaLnBrk="1" hangingPunct="1">
              <a:spcBef>
                <a:spcPts val="700"/>
              </a:spcBef>
              <a:buClr>
                <a:srgbClr val="3333CC"/>
              </a:buClr>
              <a:buFont typeface="Wingdings" pitchFamily="2" charset="2"/>
              <a:buChar char=""/>
            </a:pPr>
            <a:r>
              <a:rPr lang="en-NZ" altLang="en-US" dirty="0" smtClean="0">
                <a:solidFill>
                  <a:srgbClr val="000000"/>
                </a:solidFill>
                <a:ea typeface="Gulim" pitchFamily="34" charset="-127"/>
              </a:rPr>
              <a:t>Introduction</a:t>
            </a:r>
          </a:p>
          <a:p>
            <a:pPr eaLnBrk="1" hangingPunct="1">
              <a:spcBef>
                <a:spcPts val="700"/>
              </a:spcBef>
              <a:buClr>
                <a:srgbClr val="3333CC"/>
              </a:buClr>
              <a:buFont typeface="Wingdings" pitchFamily="2" charset="2"/>
              <a:buChar char=""/>
            </a:pPr>
            <a:r>
              <a:rPr lang="en-US" altLang="en-US" dirty="0" smtClean="0">
                <a:solidFill>
                  <a:srgbClr val="000000"/>
                </a:solidFill>
                <a:ea typeface="Gulim" pitchFamily="34" charset="-127"/>
              </a:rPr>
              <a:t>Motivation</a:t>
            </a:r>
          </a:p>
          <a:p>
            <a:pPr eaLnBrk="1" hangingPunct="1">
              <a:spcBef>
                <a:spcPts val="700"/>
              </a:spcBef>
              <a:buClr>
                <a:srgbClr val="3333CC"/>
              </a:buClr>
              <a:buFont typeface="Wingdings" pitchFamily="2" charset="2"/>
              <a:buChar char=""/>
            </a:pPr>
            <a:r>
              <a:rPr lang="en-US" altLang="en-US" dirty="0" smtClean="0">
                <a:solidFill>
                  <a:srgbClr val="000000"/>
                </a:solidFill>
                <a:ea typeface="Gulim" pitchFamily="34" charset="-127"/>
              </a:rPr>
              <a:t>Previous Work</a:t>
            </a:r>
          </a:p>
          <a:p>
            <a:pPr eaLnBrk="1" hangingPunct="1">
              <a:spcBef>
                <a:spcPts val="700"/>
              </a:spcBef>
              <a:buClr>
                <a:srgbClr val="3333CC"/>
              </a:buClr>
              <a:buFont typeface="Wingdings" pitchFamily="2" charset="2"/>
              <a:buChar char=""/>
            </a:pPr>
            <a:r>
              <a:rPr lang="en-US" altLang="en-US" dirty="0" smtClean="0">
                <a:solidFill>
                  <a:srgbClr val="000000"/>
                </a:solidFill>
                <a:ea typeface="Gulim" pitchFamily="34" charset="-127"/>
              </a:rPr>
              <a:t>Objectives</a:t>
            </a:r>
          </a:p>
          <a:p>
            <a:pPr eaLnBrk="1" hangingPunct="1">
              <a:spcBef>
                <a:spcPts val="700"/>
              </a:spcBef>
              <a:buClr>
                <a:srgbClr val="3333CC"/>
              </a:buClr>
              <a:buFont typeface="Wingdings" pitchFamily="2" charset="2"/>
              <a:buChar char=""/>
            </a:pPr>
            <a:r>
              <a:rPr lang="en-US" altLang="en-US" dirty="0" smtClean="0">
                <a:solidFill>
                  <a:srgbClr val="000000"/>
                </a:solidFill>
                <a:ea typeface="Gulim" pitchFamily="34" charset="-127"/>
              </a:rPr>
              <a:t>Methodology</a:t>
            </a:r>
          </a:p>
          <a:p>
            <a:pPr eaLnBrk="1" hangingPunct="1">
              <a:spcBef>
                <a:spcPts val="700"/>
              </a:spcBef>
              <a:buClr>
                <a:srgbClr val="3333CC"/>
              </a:buClr>
              <a:buFont typeface="Wingdings" pitchFamily="2" charset="2"/>
              <a:buChar char=""/>
            </a:pPr>
            <a:r>
              <a:rPr lang="en-US" altLang="en-US" dirty="0" smtClean="0">
                <a:solidFill>
                  <a:srgbClr val="000000"/>
                </a:solidFill>
                <a:ea typeface="Gulim" pitchFamily="34" charset="-127"/>
              </a:rPr>
              <a:t>Conclusion</a:t>
            </a:r>
          </a:p>
          <a:p>
            <a:pPr eaLnBrk="1" hangingPunct="1">
              <a:spcBef>
                <a:spcPts val="700"/>
              </a:spcBef>
              <a:buClr>
                <a:srgbClr val="3333CC"/>
              </a:buClr>
              <a:buFont typeface="Wingdings" pitchFamily="2" charset="2"/>
              <a:buChar char=""/>
            </a:pPr>
            <a:r>
              <a:rPr lang="en-US" altLang="en-US" dirty="0" smtClean="0">
                <a:solidFill>
                  <a:srgbClr val="000000"/>
                </a:solidFill>
                <a:ea typeface="Gulim" pitchFamily="34" charset="-127"/>
              </a:rPr>
              <a:t>References </a:t>
            </a:r>
            <a:endParaRPr lang="en-US" altLang="en-US" dirty="0">
              <a:solidFill>
                <a:srgbClr val="000000"/>
              </a:solidFill>
              <a:ea typeface="Gulim" pitchFamily="34" charset="-127"/>
            </a:endParaRPr>
          </a:p>
        </p:txBody>
      </p:sp>
    </p:spTree>
    <p:extLst>
      <p:ext uri="{BB962C8B-B14F-4D97-AF65-F5344CB8AC3E}">
        <p14:creationId xmlns:p14="http://schemas.microsoft.com/office/powerpoint/2010/main" val="102966192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Methodology</a:t>
            </a:r>
            <a:endParaRPr lang="en-US" dirty="0"/>
          </a:p>
        </p:txBody>
      </p:sp>
      <p:sp>
        <p:nvSpPr>
          <p:cNvPr id="4" name="TextBox 3"/>
          <p:cNvSpPr txBox="1"/>
          <p:nvPr/>
        </p:nvSpPr>
        <p:spPr>
          <a:xfrm>
            <a:off x="255297" y="1295400"/>
            <a:ext cx="8279103" cy="830997"/>
          </a:xfrm>
          <a:prstGeom prst="rect">
            <a:avLst/>
          </a:prstGeom>
          <a:noFill/>
        </p:spPr>
        <p:txBody>
          <a:bodyPr wrap="square" rtlCol="0">
            <a:spAutoFit/>
          </a:bodyPr>
          <a:lstStyle/>
          <a:p>
            <a:r>
              <a:rPr lang="en-US" sz="2400" dirty="0" smtClean="0">
                <a:latin typeface="Times New Roman" panose="02020603050405020304" pitchFamily="18" charset="0"/>
                <a:cs typeface="Times New Roman" panose="02020603050405020304" pitchFamily="18" charset="0"/>
              </a:rPr>
              <a:t>Steps to boost the performance of </a:t>
            </a:r>
          </a:p>
          <a:p>
            <a:r>
              <a:rPr lang="en-US" sz="2400" dirty="0" smtClean="0">
                <a:latin typeface="Times New Roman" panose="02020603050405020304" pitchFamily="18" charset="0"/>
                <a:cs typeface="Times New Roman" panose="02020603050405020304" pitchFamily="18" charset="0"/>
              </a:rPr>
              <a:t>existing BHP flooding attack prevention model :</a:t>
            </a:r>
            <a:endParaRPr lang="en-US" sz="2400" dirty="0">
              <a:latin typeface="Times New Roman" panose="02020603050405020304" pitchFamily="18" charset="0"/>
              <a:cs typeface="Times New Roman" panose="02020603050405020304" pitchFamily="18"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990774"/>
            <a:ext cx="9144000" cy="1581226"/>
          </a:xfrm>
          <a:prstGeom prst="rect">
            <a:avLst/>
          </a:prstGeom>
        </p:spPr>
      </p:pic>
    </p:spTree>
    <p:extLst>
      <p:ext uri="{BB962C8B-B14F-4D97-AF65-F5344CB8AC3E}">
        <p14:creationId xmlns:p14="http://schemas.microsoft.com/office/powerpoint/2010/main" val="2646383342"/>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Methodology</a:t>
            </a:r>
            <a:endParaRPr lang="en-US" dirty="0"/>
          </a:p>
        </p:txBody>
      </p:sp>
      <p:sp>
        <p:nvSpPr>
          <p:cNvPr id="3" name="Content Placeholder 2"/>
          <p:cNvSpPr>
            <a:spLocks noGrp="1"/>
          </p:cNvSpPr>
          <p:nvPr>
            <p:ph idx="1"/>
          </p:nvPr>
        </p:nvSpPr>
        <p:spPr>
          <a:xfrm>
            <a:off x="250825" y="2215852"/>
            <a:ext cx="8642350" cy="4489748"/>
          </a:xfrm>
        </p:spPr>
        <p:txBody>
          <a:bodyPr>
            <a:normAutofit/>
          </a:bodyPr>
          <a:lstStyle/>
          <a:p>
            <a:pPr algn="just"/>
            <a:r>
              <a:rPr lang="en-US" sz="2400" dirty="0" smtClean="0"/>
              <a:t>Adding more data</a:t>
            </a:r>
          </a:p>
          <a:p>
            <a:pPr lvl="1" algn="just"/>
            <a:r>
              <a:rPr lang="en-US" sz="2000" dirty="0" smtClean="0"/>
              <a:t>A large dataset facilitates better accuracy</a:t>
            </a:r>
          </a:p>
          <a:p>
            <a:pPr algn="just"/>
            <a:r>
              <a:rPr lang="en-US" sz="2400" dirty="0" smtClean="0"/>
              <a:t>Treating missing and outlier values well</a:t>
            </a:r>
          </a:p>
          <a:p>
            <a:pPr lvl="1" algn="just"/>
            <a:r>
              <a:rPr lang="en-US" sz="2000" dirty="0" smtClean="0"/>
              <a:t>Predictive model, KNN imputation to treat missing values</a:t>
            </a:r>
          </a:p>
          <a:p>
            <a:pPr lvl="1" algn="just"/>
            <a:r>
              <a:rPr lang="en-US" sz="2000" dirty="0" smtClean="0"/>
              <a:t>Transformation, imputation to treat outliers</a:t>
            </a:r>
          </a:p>
          <a:p>
            <a:pPr algn="just"/>
            <a:r>
              <a:rPr lang="en-US" sz="2400" dirty="0" smtClean="0"/>
              <a:t>Feature engineering</a:t>
            </a:r>
          </a:p>
          <a:p>
            <a:pPr lvl="1" algn="just"/>
            <a:r>
              <a:rPr lang="en-US" sz="2000" dirty="0" smtClean="0"/>
              <a:t>Feature </a:t>
            </a:r>
            <a:r>
              <a:rPr lang="en-US" sz="2000" dirty="0"/>
              <a:t>transformation, </a:t>
            </a:r>
            <a:r>
              <a:rPr lang="en-US" sz="2000" dirty="0" smtClean="0"/>
              <a:t>Feature Creation</a:t>
            </a:r>
          </a:p>
          <a:p>
            <a:pPr algn="just"/>
            <a:r>
              <a:rPr lang="en-US" sz="2400" dirty="0" smtClean="0"/>
              <a:t>Feature selection</a:t>
            </a:r>
          </a:p>
          <a:p>
            <a:pPr lvl="1" algn="just"/>
            <a:r>
              <a:rPr lang="en-US" sz="2000" dirty="0" smtClean="0"/>
              <a:t>Visualization, statistical parameter analysis</a:t>
            </a:r>
          </a:p>
          <a:p>
            <a:pPr lvl="1" algn="just"/>
            <a:endParaRPr lang="en-US" sz="2000" dirty="0" smtClean="0"/>
          </a:p>
          <a:p>
            <a:pPr algn="just"/>
            <a:endParaRPr lang="en-US" sz="2400" dirty="0" smtClean="0"/>
          </a:p>
          <a:p>
            <a:pPr algn="just"/>
            <a:endParaRPr lang="en-US" sz="2400" dirty="0" smtClean="0"/>
          </a:p>
          <a:p>
            <a:pPr algn="just"/>
            <a:endParaRPr lang="en-US" sz="2400" dirty="0"/>
          </a:p>
        </p:txBody>
      </p:sp>
      <p:sp>
        <p:nvSpPr>
          <p:cNvPr id="4" name="TextBox 3"/>
          <p:cNvSpPr txBox="1"/>
          <p:nvPr/>
        </p:nvSpPr>
        <p:spPr>
          <a:xfrm>
            <a:off x="255297" y="1295400"/>
            <a:ext cx="7447680" cy="461665"/>
          </a:xfrm>
          <a:prstGeom prst="rect">
            <a:avLst/>
          </a:prstGeom>
          <a:noFill/>
        </p:spPr>
        <p:txBody>
          <a:bodyPr wrap="none" rtlCol="0">
            <a:spAutoFit/>
          </a:bodyPr>
          <a:lstStyle/>
          <a:p>
            <a:r>
              <a:rPr lang="en-US" sz="2400" u="sng" dirty="0" smtClean="0">
                <a:latin typeface="Times New Roman" panose="02020603050405020304" pitchFamily="18" charset="0"/>
                <a:cs typeface="Times New Roman" panose="02020603050405020304" pitchFamily="18" charset="0"/>
              </a:rPr>
              <a:t>Improving existing BHP flooding attack prevention model:</a:t>
            </a:r>
            <a:endParaRPr lang="en-US" sz="2400"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94235357"/>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Methodology</a:t>
            </a:r>
            <a:endParaRPr lang="en-US" dirty="0"/>
          </a:p>
        </p:txBody>
      </p:sp>
      <p:sp>
        <p:nvSpPr>
          <p:cNvPr id="3" name="Content Placeholder 2"/>
          <p:cNvSpPr>
            <a:spLocks noGrp="1"/>
          </p:cNvSpPr>
          <p:nvPr>
            <p:ph idx="1"/>
          </p:nvPr>
        </p:nvSpPr>
        <p:spPr>
          <a:xfrm>
            <a:off x="250825" y="2209800"/>
            <a:ext cx="8642350" cy="3886200"/>
          </a:xfrm>
        </p:spPr>
        <p:txBody>
          <a:bodyPr>
            <a:normAutofit/>
          </a:bodyPr>
          <a:lstStyle/>
          <a:p>
            <a:pPr algn="just"/>
            <a:r>
              <a:rPr lang="en-US" sz="2400" dirty="0" smtClean="0"/>
              <a:t>Algorithm tuning</a:t>
            </a:r>
          </a:p>
          <a:p>
            <a:pPr lvl="1" algn="just"/>
            <a:r>
              <a:rPr lang="en-US" sz="2000" dirty="0" smtClean="0"/>
              <a:t>Find </a:t>
            </a:r>
            <a:r>
              <a:rPr lang="en-US" sz="2000" dirty="0"/>
              <a:t>the optimum value for each </a:t>
            </a:r>
            <a:r>
              <a:rPr lang="en-US" sz="2000" dirty="0" smtClean="0"/>
              <a:t>parameter</a:t>
            </a:r>
          </a:p>
          <a:p>
            <a:pPr algn="just"/>
            <a:r>
              <a:rPr lang="en-US" sz="2400" dirty="0"/>
              <a:t>Using multiple algorithm</a:t>
            </a:r>
          </a:p>
          <a:p>
            <a:pPr lvl="1" algn="just"/>
            <a:r>
              <a:rPr lang="en-US" sz="2000" dirty="0"/>
              <a:t>Random forest, neural networks etc.</a:t>
            </a:r>
          </a:p>
          <a:p>
            <a:pPr lvl="1" algn="just"/>
            <a:r>
              <a:rPr lang="en-US" sz="2000" dirty="0"/>
              <a:t>Ensemble methods</a:t>
            </a:r>
          </a:p>
          <a:p>
            <a:pPr algn="just"/>
            <a:r>
              <a:rPr lang="en-US" sz="2400" dirty="0"/>
              <a:t>Cross validation</a:t>
            </a:r>
          </a:p>
          <a:p>
            <a:pPr lvl="1" algn="just"/>
            <a:r>
              <a:rPr lang="en-US" sz="2000" dirty="0"/>
              <a:t>K-fold cross validation, </a:t>
            </a:r>
            <a:r>
              <a:rPr lang="en-US" sz="2000" dirty="0" smtClean="0"/>
              <a:t>validation </a:t>
            </a:r>
            <a:r>
              <a:rPr lang="en-US" sz="2000" dirty="0"/>
              <a:t>set approach etc.</a:t>
            </a:r>
          </a:p>
          <a:p>
            <a:pPr algn="just"/>
            <a:endParaRPr lang="en-US" dirty="0" smtClean="0"/>
          </a:p>
          <a:p>
            <a:pPr lvl="1" algn="just"/>
            <a:endParaRPr lang="en-US" sz="2000" dirty="0" smtClean="0"/>
          </a:p>
          <a:p>
            <a:pPr algn="just"/>
            <a:endParaRPr lang="en-US" sz="2400" dirty="0" smtClean="0"/>
          </a:p>
          <a:p>
            <a:pPr algn="just"/>
            <a:endParaRPr lang="en-US" sz="2400" dirty="0" smtClean="0"/>
          </a:p>
          <a:p>
            <a:pPr algn="just"/>
            <a:endParaRPr lang="en-US" sz="2400" dirty="0"/>
          </a:p>
        </p:txBody>
      </p:sp>
      <p:sp>
        <p:nvSpPr>
          <p:cNvPr id="4" name="TextBox 3"/>
          <p:cNvSpPr txBox="1"/>
          <p:nvPr/>
        </p:nvSpPr>
        <p:spPr>
          <a:xfrm>
            <a:off x="250825" y="1219200"/>
            <a:ext cx="8616269" cy="461665"/>
          </a:xfrm>
          <a:prstGeom prst="rect">
            <a:avLst/>
          </a:prstGeom>
          <a:noFill/>
        </p:spPr>
        <p:txBody>
          <a:bodyPr wrap="none" rtlCol="0">
            <a:spAutoFit/>
          </a:bodyPr>
          <a:lstStyle/>
          <a:p>
            <a:r>
              <a:rPr lang="en-US" sz="2400" u="sng" dirty="0" smtClean="0">
                <a:latin typeface="Times New Roman" panose="02020603050405020304" pitchFamily="18" charset="0"/>
                <a:cs typeface="Times New Roman" panose="02020603050405020304" pitchFamily="18" charset="0"/>
              </a:rPr>
              <a:t>Improving existing BHP flooding attack prevention model accuracy:</a:t>
            </a:r>
            <a:endParaRPr lang="en-US" sz="2400"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47744535"/>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Proposed </a:t>
            </a:r>
            <a:r>
              <a:rPr lang="en-US" dirty="0" smtClean="0"/>
              <a:t>Methodology</a:t>
            </a:r>
            <a:r>
              <a:rPr lang="en-US" dirty="0"/>
              <a:t> (Cont.)</a:t>
            </a:r>
            <a:endParaRPr lang="en-US" u="sng" dirty="0"/>
          </a:p>
        </p:txBody>
      </p:sp>
      <p:sp>
        <p:nvSpPr>
          <p:cNvPr id="3" name="Content Placeholder 2"/>
          <p:cNvSpPr>
            <a:spLocks noGrp="1"/>
          </p:cNvSpPr>
          <p:nvPr>
            <p:ph idx="1"/>
          </p:nvPr>
        </p:nvSpPr>
        <p:spPr>
          <a:xfrm>
            <a:off x="144463" y="1984174"/>
            <a:ext cx="8642350" cy="4416625"/>
          </a:xfrm>
        </p:spPr>
        <p:txBody>
          <a:bodyPr>
            <a:normAutofit/>
          </a:bodyPr>
          <a:lstStyle/>
          <a:p>
            <a:r>
              <a:rPr lang="en-US" sz="2400" dirty="0" smtClean="0"/>
              <a:t>Our aim is to generate a dataset using </a:t>
            </a:r>
            <a:r>
              <a:rPr lang="en-US" sz="2400" dirty="0" err="1" smtClean="0"/>
              <a:t>NCTUns</a:t>
            </a:r>
            <a:r>
              <a:rPr lang="en-US" sz="2400" dirty="0" smtClean="0"/>
              <a:t> simulator that represents a network flooded with fake/malicious DB</a:t>
            </a:r>
          </a:p>
          <a:p>
            <a:r>
              <a:rPr lang="en-US" sz="2400" dirty="0" smtClean="0"/>
              <a:t>After gathering necessary data, we will assign node status by a domain expert, either behaving or not behaving.</a:t>
            </a:r>
          </a:p>
          <a:p>
            <a:r>
              <a:rPr lang="en-US" sz="2400" dirty="0" smtClean="0"/>
              <a:t>Then after performing necessary preprocessing of data, we will use supervised machine learning model to train and test our model</a:t>
            </a:r>
          </a:p>
        </p:txBody>
      </p:sp>
      <p:sp>
        <p:nvSpPr>
          <p:cNvPr id="4" name="Rectangle 3"/>
          <p:cNvSpPr/>
          <p:nvPr/>
        </p:nvSpPr>
        <p:spPr>
          <a:xfrm>
            <a:off x="166072" y="1142941"/>
            <a:ext cx="8749328" cy="461665"/>
          </a:xfrm>
          <a:prstGeom prst="rect">
            <a:avLst/>
          </a:prstGeom>
        </p:spPr>
        <p:txBody>
          <a:bodyPr wrap="square">
            <a:spAutoFit/>
          </a:bodyPr>
          <a:lstStyle/>
          <a:p>
            <a:r>
              <a:rPr lang="en-US" sz="2400" u="sng" dirty="0" smtClean="0">
                <a:latin typeface="Times New Roman" panose="02020603050405020304" pitchFamily="18" charset="0"/>
                <a:cs typeface="Times New Roman" panose="02020603050405020304" pitchFamily="18" charset="0"/>
              </a:rPr>
              <a:t>Preventing Fake/Malicious Data-Burst attack:</a:t>
            </a:r>
          </a:p>
        </p:txBody>
      </p:sp>
    </p:spTree>
    <p:extLst>
      <p:ext uri="{BB962C8B-B14F-4D97-AF65-F5344CB8AC3E}">
        <p14:creationId xmlns:p14="http://schemas.microsoft.com/office/powerpoint/2010/main" val="342649405"/>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Proposed </a:t>
            </a:r>
            <a:r>
              <a:rPr lang="en-US" dirty="0" smtClean="0"/>
              <a:t>Methodology</a:t>
            </a:r>
            <a:r>
              <a:rPr lang="en-US" dirty="0"/>
              <a:t> (Cont.)</a:t>
            </a:r>
            <a:endParaRPr lang="en-US" u="sng" dirty="0"/>
          </a:p>
        </p:txBody>
      </p:sp>
      <p:sp>
        <p:nvSpPr>
          <p:cNvPr id="3" name="Content Placeholder 2"/>
          <p:cNvSpPr>
            <a:spLocks noGrp="1"/>
          </p:cNvSpPr>
          <p:nvPr>
            <p:ph idx="1"/>
          </p:nvPr>
        </p:nvSpPr>
        <p:spPr>
          <a:xfrm>
            <a:off x="144463" y="1984174"/>
            <a:ext cx="8642350" cy="4416625"/>
          </a:xfrm>
        </p:spPr>
        <p:txBody>
          <a:bodyPr>
            <a:normAutofit/>
          </a:bodyPr>
          <a:lstStyle/>
          <a:p>
            <a:r>
              <a:rPr lang="en-US" sz="2400" dirty="0" smtClean="0"/>
              <a:t>Threshold (Packets/Sec</a:t>
            </a:r>
            <a:r>
              <a:rPr lang="en-US" sz="2400" dirty="0"/>
              <a:t>) :  </a:t>
            </a:r>
            <a:endParaRPr lang="en-US" sz="2400" dirty="0" smtClean="0"/>
          </a:p>
          <a:p>
            <a:pPr lvl="1"/>
            <a:r>
              <a:rPr lang="en-US" dirty="0" smtClean="0"/>
              <a:t>If the </a:t>
            </a:r>
            <a:r>
              <a:rPr lang="en-US" dirty="0"/>
              <a:t>rate </a:t>
            </a:r>
            <a:r>
              <a:rPr lang="en-US" dirty="0" smtClean="0"/>
              <a:t>of packets </a:t>
            </a:r>
            <a:r>
              <a:rPr lang="en-US" dirty="0"/>
              <a:t>per second sent </a:t>
            </a:r>
            <a:r>
              <a:rPr lang="en-US" dirty="0" smtClean="0"/>
              <a:t>to/from </a:t>
            </a:r>
            <a:r>
              <a:rPr lang="en-US" dirty="0"/>
              <a:t>a </a:t>
            </a:r>
            <a:r>
              <a:rPr lang="en-US" dirty="0" smtClean="0"/>
              <a:t>node exceeds a certain threshold, then flood protection trigger will be activated.</a:t>
            </a:r>
          </a:p>
          <a:p>
            <a:pPr lvl="1"/>
            <a:endParaRPr lang="en-US" dirty="0"/>
          </a:p>
          <a:p>
            <a:r>
              <a:rPr lang="en-US" sz="2400" dirty="0" smtClean="0"/>
              <a:t>Length or </a:t>
            </a:r>
            <a:r>
              <a:rPr lang="en-US" sz="2400" dirty="0"/>
              <a:t>t</a:t>
            </a:r>
            <a:r>
              <a:rPr lang="en-US" sz="2400" dirty="0" smtClean="0"/>
              <a:t>ime duration of burst (Sec</a:t>
            </a:r>
            <a:r>
              <a:rPr lang="en-US" sz="2400" dirty="0"/>
              <a:t>) : </a:t>
            </a:r>
            <a:endParaRPr lang="en-US" sz="2400" dirty="0" smtClean="0"/>
          </a:p>
          <a:p>
            <a:pPr lvl="1"/>
            <a:r>
              <a:rPr lang="en-US" dirty="0"/>
              <a:t>T</a:t>
            </a:r>
            <a:r>
              <a:rPr lang="en-US" dirty="0" smtClean="0"/>
              <a:t>he BHP specifies the length(time </a:t>
            </a:r>
            <a:r>
              <a:rPr lang="en-US" dirty="0"/>
              <a:t>duration) of </a:t>
            </a:r>
            <a:r>
              <a:rPr lang="en-US" dirty="0" smtClean="0"/>
              <a:t>the upcoming bursts.</a:t>
            </a:r>
          </a:p>
          <a:p>
            <a:pPr lvl="1"/>
            <a:r>
              <a:rPr lang="en-US" dirty="0" smtClean="0"/>
              <a:t>Examining the specified and actual duration of the burst can help prevent burst flooding.</a:t>
            </a:r>
          </a:p>
        </p:txBody>
      </p:sp>
      <p:sp>
        <p:nvSpPr>
          <p:cNvPr id="4" name="Rectangle 3"/>
          <p:cNvSpPr/>
          <p:nvPr/>
        </p:nvSpPr>
        <p:spPr>
          <a:xfrm>
            <a:off x="166072" y="1142941"/>
            <a:ext cx="8749328" cy="461665"/>
          </a:xfrm>
          <a:prstGeom prst="rect">
            <a:avLst/>
          </a:prstGeom>
        </p:spPr>
        <p:txBody>
          <a:bodyPr wrap="square">
            <a:spAutoFit/>
          </a:bodyPr>
          <a:lstStyle/>
          <a:p>
            <a:r>
              <a:rPr lang="en-US" sz="2400" u="sng" dirty="0" smtClean="0">
                <a:latin typeface="Times New Roman" panose="02020603050405020304" pitchFamily="18" charset="0"/>
                <a:cs typeface="Times New Roman" panose="02020603050405020304" pitchFamily="18" charset="0"/>
              </a:rPr>
              <a:t>Features to consider in preventing Fake/Malicious Data-Burst attack:</a:t>
            </a:r>
          </a:p>
        </p:txBody>
      </p:sp>
    </p:spTree>
    <p:extLst>
      <p:ext uri="{BB962C8B-B14F-4D97-AF65-F5344CB8AC3E}">
        <p14:creationId xmlns:p14="http://schemas.microsoft.com/office/powerpoint/2010/main" val="3568450890"/>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Proposed </a:t>
            </a:r>
            <a:r>
              <a:rPr lang="en-US" dirty="0" smtClean="0"/>
              <a:t>Methodology</a:t>
            </a:r>
            <a:r>
              <a:rPr lang="en-US" dirty="0"/>
              <a:t> (Cont.)</a:t>
            </a:r>
            <a:endParaRPr lang="en-US" u="sng" dirty="0"/>
          </a:p>
        </p:txBody>
      </p:sp>
      <p:sp>
        <p:nvSpPr>
          <p:cNvPr id="3" name="Content Placeholder 2"/>
          <p:cNvSpPr>
            <a:spLocks noGrp="1"/>
          </p:cNvSpPr>
          <p:nvPr>
            <p:ph idx="1"/>
          </p:nvPr>
        </p:nvSpPr>
        <p:spPr>
          <a:xfrm>
            <a:off x="144463" y="2362200"/>
            <a:ext cx="8642350" cy="4038600"/>
          </a:xfrm>
        </p:spPr>
        <p:txBody>
          <a:bodyPr>
            <a:normAutofit/>
          </a:bodyPr>
          <a:lstStyle/>
          <a:p>
            <a:r>
              <a:rPr lang="en-US" sz="2400" dirty="0" smtClean="0"/>
              <a:t>Amount of resource </a:t>
            </a:r>
            <a:r>
              <a:rPr lang="en-US" sz="2400" dirty="0"/>
              <a:t>usage within the </a:t>
            </a:r>
            <a:r>
              <a:rPr lang="en-US" sz="2400" dirty="0" smtClean="0"/>
              <a:t>system</a:t>
            </a:r>
          </a:p>
          <a:p>
            <a:pPr lvl="1"/>
            <a:r>
              <a:rPr lang="en-US" sz="2000" dirty="0" smtClean="0"/>
              <a:t>No blocking until resources are saturated to a certain threshold</a:t>
            </a:r>
            <a:endParaRPr lang="en-US" sz="2400" dirty="0" smtClean="0"/>
          </a:p>
          <a:p>
            <a:r>
              <a:rPr lang="en-US" sz="2400" dirty="0" smtClean="0"/>
              <a:t>States of data </a:t>
            </a:r>
            <a:r>
              <a:rPr lang="en-US" sz="2400" dirty="0"/>
              <a:t>at different levels of the network </a:t>
            </a:r>
            <a:r>
              <a:rPr lang="en-US" sz="2400" dirty="0" smtClean="0"/>
              <a:t>stack</a:t>
            </a:r>
          </a:p>
          <a:p>
            <a:pPr lvl="1"/>
            <a:r>
              <a:rPr lang="en-US" sz="2000" dirty="0" smtClean="0"/>
              <a:t>Data will be collected from more than one layer</a:t>
            </a:r>
          </a:p>
          <a:p>
            <a:r>
              <a:rPr lang="en-US" sz="2400" dirty="0" smtClean="0"/>
              <a:t>Past and present behavior of edge node in context of a DOS attack</a:t>
            </a:r>
          </a:p>
          <a:p>
            <a:pPr lvl="1"/>
            <a:r>
              <a:rPr lang="en-US" sz="2000" dirty="0" smtClean="0"/>
              <a:t>Each nodes behavior will be monitored. After a </a:t>
            </a:r>
            <a:r>
              <a:rPr lang="en-US" sz="2000" dirty="0" err="1" smtClean="0"/>
              <a:t>DoS</a:t>
            </a:r>
            <a:r>
              <a:rPr lang="en-US" sz="2000" dirty="0" smtClean="0"/>
              <a:t> is detected, its current and past behavior will be compared</a:t>
            </a:r>
            <a:endParaRPr lang="en-US" sz="2000" dirty="0"/>
          </a:p>
        </p:txBody>
      </p:sp>
      <p:sp>
        <p:nvSpPr>
          <p:cNvPr id="6" name="Rectangle 5"/>
          <p:cNvSpPr/>
          <p:nvPr/>
        </p:nvSpPr>
        <p:spPr>
          <a:xfrm>
            <a:off x="144463" y="1447800"/>
            <a:ext cx="8749328" cy="461665"/>
          </a:xfrm>
          <a:prstGeom prst="rect">
            <a:avLst/>
          </a:prstGeom>
        </p:spPr>
        <p:txBody>
          <a:bodyPr wrap="square">
            <a:spAutoFit/>
          </a:bodyPr>
          <a:lstStyle/>
          <a:p>
            <a:r>
              <a:rPr lang="en-US" sz="2400" u="sng" dirty="0" smtClean="0">
                <a:latin typeface="Times New Roman" panose="02020603050405020304" pitchFamily="18" charset="0"/>
                <a:cs typeface="Times New Roman" panose="02020603050405020304" pitchFamily="18" charset="0"/>
              </a:rPr>
              <a:t>Features to consider in preventing Fake/Malicious Data-Burst attack:</a:t>
            </a:r>
          </a:p>
        </p:txBody>
      </p:sp>
    </p:spTree>
    <p:extLst>
      <p:ext uri="{BB962C8B-B14F-4D97-AF65-F5344CB8AC3E}">
        <p14:creationId xmlns:p14="http://schemas.microsoft.com/office/powerpoint/2010/main" val="2596418897"/>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Proposed Methodology (Cont.)</a:t>
            </a:r>
            <a:endParaRPr lang="en-US" u="sng" dirty="0"/>
          </a:p>
        </p:txBody>
      </p:sp>
      <p:sp>
        <p:nvSpPr>
          <p:cNvPr id="3" name="Content Placeholder 2"/>
          <p:cNvSpPr>
            <a:spLocks noGrp="1"/>
          </p:cNvSpPr>
          <p:nvPr>
            <p:ph idx="1"/>
          </p:nvPr>
        </p:nvSpPr>
        <p:spPr>
          <a:xfrm>
            <a:off x="457200" y="2057400"/>
            <a:ext cx="3886200" cy="4114800"/>
          </a:xfrm>
        </p:spPr>
        <p:txBody>
          <a:bodyPr>
            <a:noAutofit/>
          </a:bodyPr>
          <a:lstStyle/>
          <a:p>
            <a:pPr marL="385763" indent="-385763" algn="just">
              <a:buFont typeface="+mj-lt"/>
              <a:buAutoNum type="arabicPeriod"/>
            </a:pPr>
            <a:r>
              <a:rPr lang="en-US" sz="2000" dirty="0" smtClean="0"/>
              <a:t>Number of the sending node</a:t>
            </a:r>
          </a:p>
          <a:p>
            <a:pPr marL="385763" indent="-385763" algn="just">
              <a:buFont typeface="+mj-lt"/>
              <a:buAutoNum type="arabicPeriod"/>
            </a:pPr>
            <a:r>
              <a:rPr lang="en-US" sz="2000" dirty="0" smtClean="0"/>
              <a:t>Utilized bandwidth rate</a:t>
            </a:r>
          </a:p>
          <a:p>
            <a:pPr marL="385763" indent="-385763" algn="just">
              <a:buFont typeface="+mj-lt"/>
              <a:buAutoNum type="arabicPeriod"/>
            </a:pPr>
            <a:r>
              <a:rPr lang="en-US" sz="2000" dirty="0" smtClean="0"/>
              <a:t>Packet drop rate</a:t>
            </a:r>
          </a:p>
          <a:p>
            <a:pPr marL="385763" indent="-385763" algn="just">
              <a:buFont typeface="+mj-lt"/>
              <a:buAutoNum type="arabicPeriod"/>
            </a:pPr>
            <a:r>
              <a:rPr lang="en-US" sz="2000" dirty="0" smtClean="0"/>
              <a:t>Reserved bandwidth</a:t>
            </a:r>
          </a:p>
          <a:p>
            <a:pPr marL="385763" indent="-385763" algn="just">
              <a:buFont typeface="+mj-lt"/>
              <a:buAutoNum type="arabicPeriod"/>
            </a:pPr>
            <a:r>
              <a:rPr lang="en-US" sz="2000" dirty="0" smtClean="0"/>
              <a:t>Average delay time per second </a:t>
            </a:r>
          </a:p>
          <a:p>
            <a:pPr marL="385763" indent="-385763" algn="just">
              <a:buFont typeface="+mj-lt"/>
              <a:buAutoNum type="arabicPeriod"/>
            </a:pPr>
            <a:r>
              <a:rPr lang="en-US" sz="2000" dirty="0" smtClean="0"/>
              <a:t>Percentage of lost packet rate </a:t>
            </a:r>
          </a:p>
          <a:p>
            <a:pPr marL="385763" indent="-385763" algn="just">
              <a:buFont typeface="+mj-lt"/>
              <a:buAutoNum type="arabicPeriod"/>
            </a:pPr>
            <a:r>
              <a:rPr lang="en-US" sz="2000" dirty="0" smtClean="0"/>
              <a:t>Percentage of lost byte rate</a:t>
            </a:r>
          </a:p>
          <a:p>
            <a:pPr marL="385763" indent="-385763" algn="just">
              <a:buFont typeface="+mj-lt"/>
              <a:buAutoNum type="arabicPeriod"/>
            </a:pPr>
            <a:r>
              <a:rPr lang="en-US" sz="2000" dirty="0" smtClean="0"/>
              <a:t>Packet received rate</a:t>
            </a:r>
          </a:p>
          <a:p>
            <a:pPr marL="385763" indent="-385763" algn="just">
              <a:buFont typeface="+mj-lt"/>
              <a:buAutoNum type="arabicPeriod"/>
            </a:pPr>
            <a:r>
              <a:rPr lang="en-US" sz="2000" dirty="0" smtClean="0"/>
              <a:t>Used bandwidth</a:t>
            </a:r>
          </a:p>
          <a:p>
            <a:pPr marL="385763" indent="-385763" algn="just">
              <a:buFont typeface="+mj-lt"/>
              <a:buAutoNum type="arabicPeriod"/>
            </a:pPr>
            <a:r>
              <a:rPr lang="en-US" sz="2000" dirty="0" smtClean="0"/>
              <a:t>Lost bandwidth</a:t>
            </a:r>
          </a:p>
        </p:txBody>
      </p:sp>
      <p:sp>
        <p:nvSpPr>
          <p:cNvPr id="4" name="Rectangle 3"/>
          <p:cNvSpPr/>
          <p:nvPr/>
        </p:nvSpPr>
        <p:spPr>
          <a:xfrm>
            <a:off x="4648200" y="2057400"/>
            <a:ext cx="4134135"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p>
            <a:pPr marL="385763" indent="-385763" algn="just" eaLnBrk="0" hangingPunct="0">
              <a:spcBef>
                <a:spcPct val="20000"/>
              </a:spcBef>
              <a:buClr>
                <a:schemeClr val="folHlink"/>
              </a:buClr>
              <a:buSzPct val="60000"/>
              <a:buFont typeface="+mj-lt"/>
              <a:buAutoNum type="arabicPeriod" startAt="11"/>
            </a:pPr>
            <a:r>
              <a:rPr kumimoji="1" lang="en-US" sz="2000" dirty="0">
                <a:latin typeface="Times New Roman" pitchFamily="18" charset="0"/>
                <a:ea typeface="+mn-ea"/>
                <a:cs typeface="Times New Roman" pitchFamily="18" charset="0"/>
              </a:rPr>
              <a:t>Packet Size Byte</a:t>
            </a:r>
          </a:p>
          <a:p>
            <a:pPr marL="385763" indent="-385763" algn="just" eaLnBrk="0" hangingPunct="0">
              <a:spcBef>
                <a:spcPct val="20000"/>
              </a:spcBef>
              <a:buClr>
                <a:schemeClr val="folHlink"/>
              </a:buClr>
              <a:buSzPct val="60000"/>
              <a:buFont typeface="+mj-lt"/>
              <a:buAutoNum type="arabicPeriod" startAt="11"/>
            </a:pPr>
            <a:r>
              <a:rPr kumimoji="1" lang="en-US" sz="2000" dirty="0">
                <a:latin typeface="Times New Roman" pitchFamily="18" charset="0"/>
                <a:ea typeface="+mn-ea"/>
                <a:cs typeface="Times New Roman" pitchFamily="18" charset="0"/>
              </a:rPr>
              <a:t>Packet Transmitted</a:t>
            </a:r>
          </a:p>
          <a:p>
            <a:pPr marL="385763" indent="-385763" algn="just" eaLnBrk="0" hangingPunct="0">
              <a:spcBef>
                <a:spcPct val="20000"/>
              </a:spcBef>
              <a:buClr>
                <a:schemeClr val="folHlink"/>
              </a:buClr>
              <a:buSzPct val="60000"/>
              <a:buFont typeface="+mj-lt"/>
              <a:buAutoNum type="arabicPeriod" startAt="11"/>
            </a:pPr>
            <a:r>
              <a:rPr kumimoji="1" lang="en-US" sz="2000" dirty="0">
                <a:latin typeface="Times New Roman" pitchFamily="18" charset="0"/>
                <a:ea typeface="+mn-ea"/>
                <a:cs typeface="Times New Roman" pitchFamily="18" charset="0"/>
              </a:rPr>
              <a:t>Packet Received </a:t>
            </a:r>
          </a:p>
          <a:p>
            <a:pPr marL="385763" indent="-385763" algn="just" eaLnBrk="0" hangingPunct="0">
              <a:spcBef>
                <a:spcPct val="20000"/>
              </a:spcBef>
              <a:buClr>
                <a:schemeClr val="folHlink"/>
              </a:buClr>
              <a:buSzPct val="60000"/>
              <a:buFont typeface="+mj-lt"/>
              <a:buAutoNum type="arabicPeriod" startAt="11"/>
            </a:pPr>
            <a:r>
              <a:rPr kumimoji="1" lang="en-US" sz="2000" dirty="0">
                <a:latin typeface="Times New Roman" pitchFamily="18" charset="0"/>
                <a:ea typeface="+mn-ea"/>
                <a:cs typeface="Times New Roman" pitchFamily="18" charset="0"/>
              </a:rPr>
              <a:t>Packet lost</a:t>
            </a:r>
          </a:p>
          <a:p>
            <a:pPr marL="385763" indent="-385763" algn="just" eaLnBrk="0" hangingPunct="0">
              <a:spcBef>
                <a:spcPct val="20000"/>
              </a:spcBef>
              <a:buClr>
                <a:schemeClr val="folHlink"/>
              </a:buClr>
              <a:buSzPct val="60000"/>
              <a:buFont typeface="+mj-lt"/>
              <a:buAutoNum type="arabicPeriod" startAt="11"/>
            </a:pPr>
            <a:r>
              <a:rPr kumimoji="1" lang="en-US" sz="2000" dirty="0">
                <a:latin typeface="Times New Roman" pitchFamily="18" charset="0"/>
                <a:ea typeface="+mn-ea"/>
                <a:cs typeface="Times New Roman" pitchFamily="18" charset="0"/>
              </a:rPr>
              <a:t>Transmitted Byte</a:t>
            </a:r>
          </a:p>
          <a:p>
            <a:pPr marL="385763" indent="-385763" algn="just" eaLnBrk="0" hangingPunct="0">
              <a:spcBef>
                <a:spcPct val="20000"/>
              </a:spcBef>
              <a:buClr>
                <a:schemeClr val="folHlink"/>
              </a:buClr>
              <a:buSzPct val="60000"/>
              <a:buFont typeface="+mj-lt"/>
              <a:buAutoNum type="arabicPeriod" startAt="11"/>
            </a:pPr>
            <a:r>
              <a:rPr kumimoji="1" lang="en-US" sz="2000" dirty="0">
                <a:latin typeface="Times New Roman" pitchFamily="18" charset="0"/>
                <a:ea typeface="+mn-ea"/>
                <a:cs typeface="Times New Roman" pitchFamily="18" charset="0"/>
              </a:rPr>
              <a:t>Received Byte</a:t>
            </a:r>
          </a:p>
          <a:p>
            <a:pPr marL="385763" indent="-385763" algn="just" eaLnBrk="0" hangingPunct="0">
              <a:spcBef>
                <a:spcPct val="20000"/>
              </a:spcBef>
              <a:buClr>
                <a:schemeClr val="folHlink"/>
              </a:buClr>
              <a:buSzPct val="60000"/>
              <a:buFont typeface="+mj-lt"/>
              <a:buAutoNum type="arabicPeriod" startAt="11"/>
            </a:pPr>
            <a:r>
              <a:rPr kumimoji="1" lang="en-US" sz="2000" dirty="0" smtClean="0">
                <a:latin typeface="Times New Roman" pitchFamily="18" charset="0"/>
                <a:ea typeface="+mn-ea"/>
                <a:cs typeface="Times New Roman" pitchFamily="18" charset="0"/>
              </a:rPr>
              <a:t>10-Run-AVG-Drop-Rate</a:t>
            </a:r>
            <a:endParaRPr kumimoji="1" lang="en-US" sz="2000" dirty="0">
              <a:latin typeface="Times New Roman" pitchFamily="18" charset="0"/>
              <a:ea typeface="+mn-ea"/>
              <a:cs typeface="Times New Roman" pitchFamily="18" charset="0"/>
            </a:endParaRPr>
          </a:p>
          <a:p>
            <a:pPr marL="385763" indent="-385763" algn="just" eaLnBrk="0" hangingPunct="0">
              <a:spcBef>
                <a:spcPct val="20000"/>
              </a:spcBef>
              <a:buClr>
                <a:schemeClr val="folHlink"/>
              </a:buClr>
              <a:buSzPct val="60000"/>
              <a:buFont typeface="+mj-lt"/>
              <a:buAutoNum type="arabicPeriod" startAt="11"/>
            </a:pPr>
            <a:r>
              <a:rPr kumimoji="1" lang="en-US" sz="2000" dirty="0">
                <a:latin typeface="Times New Roman" pitchFamily="18" charset="0"/>
                <a:ea typeface="+mn-ea"/>
                <a:cs typeface="Times New Roman" pitchFamily="18" charset="0"/>
              </a:rPr>
              <a:t>10-Run-AVG-Bandwidth-Use </a:t>
            </a:r>
          </a:p>
          <a:p>
            <a:pPr marL="385763" indent="-385763" algn="just" eaLnBrk="0" hangingPunct="0">
              <a:spcBef>
                <a:spcPct val="20000"/>
              </a:spcBef>
              <a:buClr>
                <a:schemeClr val="folHlink"/>
              </a:buClr>
              <a:buSzPct val="60000"/>
              <a:buFont typeface="+mj-lt"/>
              <a:buAutoNum type="arabicPeriod" startAt="11"/>
            </a:pPr>
            <a:r>
              <a:rPr kumimoji="1" lang="en-US" sz="2000" dirty="0">
                <a:latin typeface="Times New Roman" pitchFamily="18" charset="0"/>
                <a:ea typeface="+mn-ea"/>
                <a:cs typeface="Times New Roman" pitchFamily="18" charset="0"/>
              </a:rPr>
              <a:t>10-Run-Delay</a:t>
            </a:r>
          </a:p>
        </p:txBody>
      </p:sp>
      <p:sp>
        <p:nvSpPr>
          <p:cNvPr id="5" name="Rectangle 4"/>
          <p:cNvSpPr/>
          <p:nvPr/>
        </p:nvSpPr>
        <p:spPr>
          <a:xfrm>
            <a:off x="450954" y="1239855"/>
            <a:ext cx="4883516" cy="400110"/>
          </a:xfrm>
          <a:prstGeom prst="rect">
            <a:avLst/>
          </a:prstGeom>
        </p:spPr>
        <p:txBody>
          <a:bodyPr wrap="none">
            <a:spAutoFit/>
          </a:bodyPr>
          <a:lstStyle/>
          <a:p>
            <a:r>
              <a:rPr lang="en-US" sz="2000" u="sng" dirty="0" smtClean="0"/>
              <a:t>Tentative features </a:t>
            </a:r>
            <a:r>
              <a:rPr lang="en-US" sz="2000" u="sng" dirty="0"/>
              <a:t>to consider for </a:t>
            </a:r>
            <a:r>
              <a:rPr lang="en-US" sz="2000" u="sng" dirty="0" smtClean="0"/>
              <a:t>learning</a:t>
            </a:r>
            <a:endParaRPr lang="en-US" sz="2000" dirty="0"/>
          </a:p>
        </p:txBody>
      </p:sp>
    </p:spTree>
    <p:extLst>
      <p:ext uri="{BB962C8B-B14F-4D97-AF65-F5344CB8AC3E}">
        <p14:creationId xmlns:p14="http://schemas.microsoft.com/office/powerpoint/2010/main" val="3751574961"/>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Proposed Methodology (Cont.)</a:t>
            </a:r>
            <a:endParaRPr lang="en-US" u="sng" dirty="0"/>
          </a:p>
        </p:txBody>
      </p:sp>
      <p:sp>
        <p:nvSpPr>
          <p:cNvPr id="3" name="Content Placeholder 2"/>
          <p:cNvSpPr>
            <a:spLocks noGrp="1"/>
          </p:cNvSpPr>
          <p:nvPr>
            <p:ph idx="1"/>
          </p:nvPr>
        </p:nvSpPr>
        <p:spPr>
          <a:xfrm>
            <a:off x="250825" y="2438400"/>
            <a:ext cx="8642350" cy="3579812"/>
          </a:xfrm>
        </p:spPr>
        <p:txBody>
          <a:bodyPr>
            <a:noAutofit/>
          </a:bodyPr>
          <a:lstStyle/>
          <a:p>
            <a:pPr marL="0" indent="0">
              <a:buNone/>
            </a:pPr>
            <a:r>
              <a:rPr lang="en-US" sz="2400" dirty="0" smtClean="0"/>
              <a:t>Node Status {B, NB}:</a:t>
            </a:r>
          </a:p>
          <a:p>
            <a:pPr marL="0" indent="0">
              <a:buNone/>
            </a:pPr>
            <a:endParaRPr lang="en-US" sz="2400" dirty="0" smtClean="0"/>
          </a:p>
          <a:p>
            <a:pPr marL="0" indent="0">
              <a:buNone/>
            </a:pPr>
            <a:r>
              <a:rPr lang="en-US" sz="2400" dirty="0" smtClean="0"/>
              <a:t>B = Behaving, </a:t>
            </a:r>
          </a:p>
          <a:p>
            <a:pPr marL="0" indent="0">
              <a:buNone/>
            </a:pPr>
            <a:r>
              <a:rPr lang="en-US" sz="2400" dirty="0" smtClean="0"/>
              <a:t>NB = Not Behaving</a:t>
            </a:r>
          </a:p>
        </p:txBody>
      </p:sp>
      <p:sp>
        <p:nvSpPr>
          <p:cNvPr id="4" name="Rectangle 3"/>
          <p:cNvSpPr/>
          <p:nvPr/>
        </p:nvSpPr>
        <p:spPr>
          <a:xfrm>
            <a:off x="250825" y="1224240"/>
            <a:ext cx="2196435" cy="400110"/>
          </a:xfrm>
          <a:prstGeom prst="rect">
            <a:avLst/>
          </a:prstGeom>
        </p:spPr>
        <p:txBody>
          <a:bodyPr wrap="none">
            <a:spAutoFit/>
          </a:bodyPr>
          <a:lstStyle/>
          <a:p>
            <a:r>
              <a:rPr lang="en-US" sz="2000" u="sng" dirty="0" smtClean="0"/>
              <a:t>Classifying Label:</a:t>
            </a:r>
            <a:endParaRPr lang="en-US" sz="2000" dirty="0"/>
          </a:p>
        </p:txBody>
      </p:sp>
    </p:spTree>
    <p:extLst>
      <p:ext uri="{BB962C8B-B14F-4D97-AF65-F5344CB8AC3E}">
        <p14:creationId xmlns:p14="http://schemas.microsoft.com/office/powerpoint/2010/main" val="208595688"/>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Proposed Methodology (Cont.)</a:t>
            </a:r>
            <a:endParaRPr lang="en-US" u="sng" dirty="0"/>
          </a:p>
        </p:txBody>
      </p:sp>
      <p:sp>
        <p:nvSpPr>
          <p:cNvPr id="4" name="Rectangle 3"/>
          <p:cNvSpPr/>
          <p:nvPr/>
        </p:nvSpPr>
        <p:spPr>
          <a:xfrm>
            <a:off x="250825" y="1224240"/>
            <a:ext cx="6667210" cy="400110"/>
          </a:xfrm>
          <a:prstGeom prst="rect">
            <a:avLst/>
          </a:prstGeom>
        </p:spPr>
        <p:txBody>
          <a:bodyPr wrap="none">
            <a:spAutoFit/>
          </a:bodyPr>
          <a:lstStyle/>
          <a:p>
            <a:r>
              <a:rPr lang="en-US" sz="2000" u="sng" dirty="0" smtClean="0"/>
              <a:t>Machine Learning model for detecting fake/malicious DB:</a:t>
            </a:r>
            <a:endParaRPr lang="en-US" sz="2000" dirty="0"/>
          </a:p>
        </p:txBody>
      </p:sp>
      <p:sp>
        <p:nvSpPr>
          <p:cNvPr id="6" name="Rectangle 5"/>
          <p:cNvSpPr/>
          <p:nvPr/>
        </p:nvSpPr>
        <p:spPr bwMode="auto">
          <a:xfrm>
            <a:off x="1709951" y="3581400"/>
            <a:ext cx="990600" cy="990600"/>
          </a:xfrm>
          <a:prstGeom prst="rect">
            <a:avLst/>
          </a:prstGeom>
          <a:ln>
            <a:solidFill>
              <a:srgbClr val="FF0066"/>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sz="1400" u="none" strike="noStrike" cap="none" normalizeH="0" baseline="0" dirty="0" smtClean="0">
                <a:ln>
                  <a:noFill/>
                </a:ln>
                <a:solidFill>
                  <a:schemeClr val="tx1"/>
                </a:solidFill>
                <a:effectLst/>
                <a:latin typeface="Times New Roman" panose="02020603050405020304" pitchFamily="18" charset="0"/>
                <a:ea typeface="MS PGothic" pitchFamily="34" charset="-128"/>
                <a:cs typeface="Times New Roman" panose="02020603050405020304" pitchFamily="18" charset="0"/>
              </a:rPr>
              <a:t>Data </a:t>
            </a:r>
          </a:p>
          <a:p>
            <a:pPr marL="0" marR="0" indent="0" algn="ctr" defTabSz="914400" rtl="0" eaLnBrk="1" fontAlgn="base" latinLnBrk="0" hangingPunct="1">
              <a:lnSpc>
                <a:spcPct val="100000"/>
              </a:lnSpc>
              <a:spcBef>
                <a:spcPct val="50000"/>
              </a:spcBef>
              <a:spcAft>
                <a:spcPct val="0"/>
              </a:spcAft>
              <a:buClrTx/>
              <a:buSzTx/>
              <a:buFontTx/>
              <a:buNone/>
              <a:tabLst/>
            </a:pPr>
            <a:r>
              <a:rPr kumimoji="0" lang="en-US" sz="1400" u="none" strike="noStrike" cap="none" normalizeH="0" baseline="0" dirty="0" smtClean="0">
                <a:ln>
                  <a:noFill/>
                </a:ln>
                <a:solidFill>
                  <a:schemeClr val="tx1"/>
                </a:solidFill>
                <a:effectLst/>
                <a:latin typeface="Times New Roman" panose="02020603050405020304" pitchFamily="18" charset="0"/>
                <a:ea typeface="MS PGothic" pitchFamily="34" charset="-128"/>
                <a:cs typeface="Times New Roman" panose="02020603050405020304" pitchFamily="18" charset="0"/>
              </a:rPr>
              <a:t>Pre-processing</a:t>
            </a:r>
            <a:endParaRPr kumimoji="0" lang="en-US" sz="2800" u="none" strike="noStrike" cap="none" normalizeH="0" baseline="0" dirty="0" smtClean="0">
              <a:ln>
                <a:noFill/>
              </a:ln>
              <a:solidFill>
                <a:schemeClr val="tx1"/>
              </a:solidFill>
              <a:effectLst/>
              <a:latin typeface="Times New Roman" panose="02020603050405020304" pitchFamily="18" charset="0"/>
              <a:ea typeface="MS PGothic" pitchFamily="34" charset="-128"/>
              <a:cs typeface="Times New Roman" panose="02020603050405020304" pitchFamily="18" charset="0"/>
            </a:endParaRPr>
          </a:p>
        </p:txBody>
      </p:sp>
      <p:sp>
        <p:nvSpPr>
          <p:cNvPr id="7" name="Can 6"/>
          <p:cNvSpPr/>
          <p:nvPr/>
        </p:nvSpPr>
        <p:spPr bwMode="auto">
          <a:xfrm>
            <a:off x="3233951" y="3581400"/>
            <a:ext cx="1066800" cy="990600"/>
          </a:xfrm>
          <a:prstGeom prst="can">
            <a:avLst/>
          </a:prstGeom>
          <a:solidFill>
            <a:srgbClr val="EB1D5D"/>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sz="1400" i="0" u="none" strike="noStrike" cap="none" normalizeH="0" baseline="0" dirty="0" smtClean="0">
                <a:ln>
                  <a:noFill/>
                </a:ln>
                <a:solidFill>
                  <a:schemeClr val="tx1"/>
                </a:solidFill>
                <a:effectLst/>
                <a:latin typeface="Times New Roman" panose="02020603050405020304" pitchFamily="18" charset="0"/>
                <a:ea typeface="MS PGothic" pitchFamily="34" charset="-128"/>
                <a:cs typeface="Times New Roman" panose="02020603050405020304" pitchFamily="18" charset="0"/>
              </a:rPr>
              <a:t>Prepared data</a:t>
            </a:r>
          </a:p>
        </p:txBody>
      </p:sp>
      <p:sp>
        <p:nvSpPr>
          <p:cNvPr id="8" name="Rectangle 7"/>
          <p:cNvSpPr/>
          <p:nvPr/>
        </p:nvSpPr>
        <p:spPr bwMode="auto">
          <a:xfrm>
            <a:off x="4834151" y="3581400"/>
            <a:ext cx="990600" cy="990600"/>
          </a:xfrm>
          <a:prstGeom prst="rect">
            <a:avLst/>
          </a:prstGeom>
          <a:ln>
            <a:solidFill>
              <a:srgbClr val="FF0066"/>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400" i="0" u="none" strike="noStrike" cap="none" normalizeH="0" baseline="0" dirty="0" smtClean="0">
              <a:ln>
                <a:noFill/>
              </a:ln>
              <a:solidFill>
                <a:schemeClr val="tx1"/>
              </a:solidFill>
              <a:effectLst/>
              <a:latin typeface="Times New Roman" panose="02020603050405020304" pitchFamily="18" charset="0"/>
              <a:ea typeface="MS PGothic" pitchFamily="34" charset="-128"/>
              <a:cs typeface="Times New Roman" panose="02020603050405020304" pitchFamily="18" charset="0"/>
            </a:endParaRPr>
          </a:p>
          <a:p>
            <a:pPr marL="0" marR="0" indent="0" algn="ctr" defTabSz="914400" rtl="0" eaLnBrk="1" fontAlgn="base" latinLnBrk="0" hangingPunct="1">
              <a:lnSpc>
                <a:spcPct val="100000"/>
              </a:lnSpc>
              <a:spcBef>
                <a:spcPct val="50000"/>
              </a:spcBef>
              <a:spcAft>
                <a:spcPct val="0"/>
              </a:spcAft>
              <a:buClrTx/>
              <a:buSzTx/>
              <a:buFontTx/>
              <a:buNone/>
              <a:tabLst/>
            </a:pPr>
            <a:r>
              <a:rPr kumimoji="0" lang="en-US" sz="1400" i="0" u="none" strike="noStrike" cap="none" normalizeH="0" baseline="0" dirty="0" smtClean="0">
                <a:ln>
                  <a:noFill/>
                </a:ln>
                <a:solidFill>
                  <a:schemeClr val="tx1"/>
                </a:solidFill>
                <a:effectLst/>
                <a:latin typeface="Times New Roman" panose="02020603050405020304" pitchFamily="18" charset="0"/>
                <a:ea typeface="MS PGothic" pitchFamily="34" charset="-128"/>
                <a:cs typeface="Times New Roman" panose="02020603050405020304" pitchFamily="18" charset="0"/>
              </a:rPr>
              <a:t>Apply</a:t>
            </a:r>
            <a:r>
              <a:rPr kumimoji="0" lang="en-US" sz="1400" i="0" u="none" strike="noStrike" cap="none" normalizeH="0" dirty="0" smtClean="0">
                <a:ln>
                  <a:noFill/>
                </a:ln>
                <a:solidFill>
                  <a:schemeClr val="tx1"/>
                </a:solidFill>
                <a:effectLst/>
                <a:latin typeface="Times New Roman" panose="02020603050405020304" pitchFamily="18" charset="0"/>
                <a:ea typeface="MS PGothic" pitchFamily="34" charset="-128"/>
                <a:cs typeface="Times New Roman" panose="02020603050405020304" pitchFamily="18" charset="0"/>
              </a:rPr>
              <a:t> algorithm</a:t>
            </a:r>
            <a:endParaRPr kumimoji="0" lang="en-US" sz="2400" i="0" u="none" strike="noStrike" cap="none" normalizeH="0" baseline="0" dirty="0" smtClean="0">
              <a:ln>
                <a:noFill/>
              </a:ln>
              <a:solidFill>
                <a:schemeClr val="tx1"/>
              </a:solidFill>
              <a:effectLst/>
              <a:latin typeface="Times New Roman" panose="02020603050405020304" pitchFamily="18" charset="0"/>
              <a:ea typeface="MS PGothic" pitchFamily="34" charset="-128"/>
              <a:cs typeface="Times New Roman" panose="02020603050405020304" pitchFamily="18" charset="0"/>
            </a:endParaRPr>
          </a:p>
        </p:txBody>
      </p:sp>
      <p:sp>
        <p:nvSpPr>
          <p:cNvPr id="9" name="Rectangle 8"/>
          <p:cNvSpPr/>
          <p:nvPr/>
        </p:nvSpPr>
        <p:spPr bwMode="auto">
          <a:xfrm>
            <a:off x="6129551" y="3581400"/>
            <a:ext cx="990600" cy="990600"/>
          </a:xfrm>
          <a:prstGeom prst="rect">
            <a:avLst/>
          </a:prstGeom>
          <a:ln>
            <a:solidFill>
              <a:srgbClr val="FF0066"/>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400" i="0" u="none" strike="noStrike" cap="none" normalizeH="0" baseline="0" dirty="0" smtClean="0">
              <a:ln>
                <a:noFill/>
              </a:ln>
              <a:solidFill>
                <a:schemeClr val="tx1"/>
              </a:solidFill>
              <a:effectLst/>
              <a:latin typeface="Times New Roman" panose="02020603050405020304" pitchFamily="18" charset="0"/>
              <a:ea typeface="MS PGothic" pitchFamily="34" charset="-128"/>
              <a:cs typeface="Times New Roman" panose="02020603050405020304" pitchFamily="18" charset="0"/>
            </a:endParaRPr>
          </a:p>
          <a:p>
            <a:pPr marL="0" marR="0" indent="0" algn="ctr" defTabSz="914400" rtl="0" eaLnBrk="1" fontAlgn="base" latinLnBrk="0" hangingPunct="1">
              <a:lnSpc>
                <a:spcPct val="100000"/>
              </a:lnSpc>
              <a:spcBef>
                <a:spcPct val="50000"/>
              </a:spcBef>
              <a:spcAft>
                <a:spcPct val="0"/>
              </a:spcAft>
              <a:buClrTx/>
              <a:buSzTx/>
              <a:buFontTx/>
              <a:buNone/>
              <a:tabLst/>
            </a:pPr>
            <a:r>
              <a:rPr kumimoji="0" lang="en-US" sz="1400" i="0" u="none" strike="noStrike" cap="none" normalizeH="0" baseline="0" dirty="0" smtClean="0">
                <a:ln>
                  <a:noFill/>
                </a:ln>
                <a:solidFill>
                  <a:schemeClr val="tx1"/>
                </a:solidFill>
                <a:effectLst/>
                <a:latin typeface="Times New Roman" panose="02020603050405020304" pitchFamily="18" charset="0"/>
                <a:ea typeface="MS PGothic" pitchFamily="34" charset="-128"/>
                <a:cs typeface="Times New Roman" panose="02020603050405020304" pitchFamily="18" charset="0"/>
              </a:rPr>
              <a:t>Candidate model</a:t>
            </a:r>
            <a:endParaRPr kumimoji="0" lang="en-US" sz="2800" i="0" u="none" strike="noStrike" cap="none" normalizeH="0" baseline="0" dirty="0" smtClean="0">
              <a:ln>
                <a:noFill/>
              </a:ln>
              <a:solidFill>
                <a:schemeClr val="tx1"/>
              </a:solidFill>
              <a:effectLst/>
              <a:latin typeface="Times New Roman" panose="02020603050405020304" pitchFamily="18" charset="0"/>
              <a:ea typeface="MS PGothic" pitchFamily="34" charset="-128"/>
              <a:cs typeface="Times New Roman" panose="02020603050405020304" pitchFamily="18" charset="0"/>
            </a:endParaRPr>
          </a:p>
        </p:txBody>
      </p:sp>
      <p:sp>
        <p:nvSpPr>
          <p:cNvPr id="10" name="Rectangle 9"/>
          <p:cNvSpPr/>
          <p:nvPr/>
        </p:nvSpPr>
        <p:spPr bwMode="auto">
          <a:xfrm>
            <a:off x="7599529" y="3581400"/>
            <a:ext cx="990600" cy="990600"/>
          </a:xfrm>
          <a:prstGeom prst="rect">
            <a:avLst/>
          </a:prstGeom>
          <a:ln>
            <a:solidFill>
              <a:srgbClr val="FF0066"/>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400" i="0" u="none" strike="noStrike" cap="none" normalizeH="0" baseline="0" dirty="0" smtClean="0">
              <a:ln>
                <a:noFill/>
              </a:ln>
              <a:solidFill>
                <a:schemeClr val="tx1"/>
              </a:solidFill>
              <a:effectLst/>
              <a:latin typeface="Times New Roman" panose="02020603050405020304" pitchFamily="18" charset="0"/>
              <a:ea typeface="MS PGothic" pitchFamily="34" charset="-128"/>
              <a:cs typeface="Times New Roman" panose="02020603050405020304" pitchFamily="18" charset="0"/>
            </a:endParaRPr>
          </a:p>
          <a:p>
            <a:pPr marL="0" marR="0" indent="0" algn="ctr" defTabSz="914400" rtl="0" eaLnBrk="1" fontAlgn="base" latinLnBrk="0" hangingPunct="1">
              <a:lnSpc>
                <a:spcPct val="100000"/>
              </a:lnSpc>
              <a:spcBef>
                <a:spcPct val="50000"/>
              </a:spcBef>
              <a:spcAft>
                <a:spcPct val="0"/>
              </a:spcAft>
              <a:buClrTx/>
              <a:buSzTx/>
              <a:buFontTx/>
              <a:buNone/>
              <a:tabLst/>
            </a:pPr>
            <a:r>
              <a:rPr kumimoji="0" lang="en-US" sz="1400" i="0" u="none" strike="noStrike" cap="none" normalizeH="0" baseline="0" dirty="0" smtClean="0">
                <a:ln>
                  <a:noFill/>
                </a:ln>
                <a:solidFill>
                  <a:schemeClr val="tx1"/>
                </a:solidFill>
                <a:effectLst/>
                <a:latin typeface="Times New Roman" panose="02020603050405020304" pitchFamily="18" charset="0"/>
                <a:ea typeface="MS PGothic" pitchFamily="34" charset="-128"/>
                <a:cs typeface="Times New Roman" panose="02020603050405020304" pitchFamily="18" charset="0"/>
              </a:rPr>
              <a:t>Chosen model</a:t>
            </a:r>
            <a:endParaRPr kumimoji="0" lang="en-US" sz="2800" i="0" u="none" strike="noStrike" cap="none" normalizeH="0" baseline="0" dirty="0" smtClean="0">
              <a:ln>
                <a:noFill/>
              </a:ln>
              <a:solidFill>
                <a:schemeClr val="tx1"/>
              </a:solidFill>
              <a:effectLst/>
              <a:latin typeface="Times New Roman" panose="02020603050405020304" pitchFamily="18" charset="0"/>
              <a:ea typeface="MS PGothic" pitchFamily="34" charset="-128"/>
              <a:cs typeface="Times New Roman" panose="02020603050405020304" pitchFamily="18" charset="0"/>
            </a:endParaRPr>
          </a:p>
        </p:txBody>
      </p:sp>
      <p:sp>
        <p:nvSpPr>
          <p:cNvPr id="11" name="Rectangle 10"/>
          <p:cNvSpPr/>
          <p:nvPr/>
        </p:nvSpPr>
        <p:spPr bwMode="auto">
          <a:xfrm>
            <a:off x="7573939" y="5029200"/>
            <a:ext cx="1036661" cy="990600"/>
          </a:xfrm>
          <a:prstGeom prst="rect">
            <a:avLst/>
          </a:prstGeom>
          <a:ln>
            <a:solidFill>
              <a:srgbClr val="FF0066"/>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1400" i="0" u="none" strike="noStrike" cap="none" normalizeH="0" baseline="0" dirty="0" smtClean="0">
              <a:ln>
                <a:noFill/>
              </a:ln>
              <a:solidFill>
                <a:schemeClr val="tx1"/>
              </a:solidFill>
              <a:effectLst/>
              <a:latin typeface="Times New Roman" panose="02020603050405020304" pitchFamily="18" charset="0"/>
              <a:ea typeface="MS PGothic" pitchFamily="34" charset="-128"/>
              <a:cs typeface="Times New Roman" panose="02020603050405020304" pitchFamily="18" charset="0"/>
            </a:endParaRPr>
          </a:p>
          <a:p>
            <a:pPr marL="0" marR="0" indent="0" algn="ctr" defTabSz="914400" rtl="0" eaLnBrk="1" fontAlgn="base" latinLnBrk="0" hangingPunct="1">
              <a:lnSpc>
                <a:spcPct val="100000"/>
              </a:lnSpc>
              <a:spcBef>
                <a:spcPct val="50000"/>
              </a:spcBef>
              <a:spcAft>
                <a:spcPct val="0"/>
              </a:spcAft>
              <a:buClrTx/>
              <a:buSzTx/>
              <a:buFontTx/>
              <a:buNone/>
              <a:tabLst/>
            </a:pPr>
            <a:r>
              <a:rPr kumimoji="0" lang="en-US" sz="1400" i="0" u="none" strike="noStrike" cap="none" normalizeH="0" baseline="0" dirty="0" smtClean="0">
                <a:ln>
                  <a:noFill/>
                </a:ln>
                <a:solidFill>
                  <a:schemeClr val="tx1"/>
                </a:solidFill>
                <a:effectLst/>
                <a:latin typeface="Times New Roman" panose="02020603050405020304" pitchFamily="18" charset="0"/>
                <a:ea typeface="MS PGothic" pitchFamily="34" charset="-128"/>
                <a:cs typeface="Times New Roman" panose="02020603050405020304" pitchFamily="18" charset="0"/>
              </a:rPr>
              <a:t>Application</a:t>
            </a:r>
          </a:p>
        </p:txBody>
      </p:sp>
      <p:sp>
        <p:nvSpPr>
          <p:cNvPr id="12" name="Flowchart: Multidocument 11"/>
          <p:cNvSpPr/>
          <p:nvPr/>
        </p:nvSpPr>
        <p:spPr bwMode="auto">
          <a:xfrm>
            <a:off x="4525940" y="1981200"/>
            <a:ext cx="1600199" cy="918096"/>
          </a:xfrm>
          <a:prstGeom prst="flowChartMultidocument">
            <a:avLst/>
          </a:prstGeom>
          <a:noFill/>
          <a:ln w="9525" cap="flat" cmpd="sng" algn="ctr">
            <a:solidFill>
              <a:srgbClr val="FF0066"/>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US" sz="1400" dirty="0" smtClean="0">
                <a:latin typeface="Times New Roman" panose="02020603050405020304" pitchFamily="18" charset="0"/>
                <a:ea typeface="MS PGothic" pitchFamily="34" charset="-128"/>
                <a:cs typeface="Times New Roman" panose="02020603050405020304" pitchFamily="18" charset="0"/>
              </a:rPr>
              <a:t>Machine learning algorithm</a:t>
            </a:r>
            <a:endParaRPr kumimoji="0" lang="en-US" sz="1400" i="0" u="none" strike="noStrike" cap="none" normalizeH="0" baseline="0" dirty="0" smtClean="0">
              <a:ln>
                <a:noFill/>
              </a:ln>
              <a:solidFill>
                <a:schemeClr val="tx1"/>
              </a:solidFill>
              <a:effectLst/>
              <a:latin typeface="Times New Roman" panose="02020603050405020304" pitchFamily="18" charset="0"/>
              <a:ea typeface="MS PGothic" pitchFamily="34" charset="-128"/>
              <a:cs typeface="Times New Roman" panose="02020603050405020304" pitchFamily="18" charset="0"/>
            </a:endParaRPr>
          </a:p>
        </p:txBody>
      </p:sp>
      <p:sp>
        <p:nvSpPr>
          <p:cNvPr id="13" name="Flowchart: Multidocument 12"/>
          <p:cNvSpPr/>
          <p:nvPr/>
        </p:nvSpPr>
        <p:spPr bwMode="auto">
          <a:xfrm>
            <a:off x="1477939" y="2057400"/>
            <a:ext cx="1429035" cy="929251"/>
          </a:xfrm>
          <a:prstGeom prst="flowChartMultidocument">
            <a:avLst/>
          </a:prstGeom>
          <a:noFill/>
          <a:ln w="9525" cap="flat" cmpd="sng" algn="ctr">
            <a:solidFill>
              <a:srgbClr val="FF0066"/>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sz="1400" i="0" u="none" strike="noStrike" cap="none" normalizeH="0" baseline="0" dirty="0" smtClean="0">
                <a:ln>
                  <a:noFill/>
                </a:ln>
                <a:solidFill>
                  <a:schemeClr val="tx1"/>
                </a:solidFill>
                <a:effectLst/>
                <a:latin typeface="Times New Roman" panose="02020603050405020304" pitchFamily="18" charset="0"/>
                <a:ea typeface="MS PGothic" pitchFamily="34" charset="-128"/>
                <a:cs typeface="Times New Roman" panose="02020603050405020304" pitchFamily="18" charset="0"/>
              </a:rPr>
              <a:t>Data preprocessing module</a:t>
            </a:r>
          </a:p>
        </p:txBody>
      </p:sp>
      <p:sp>
        <p:nvSpPr>
          <p:cNvPr id="14" name="Can 13"/>
          <p:cNvSpPr/>
          <p:nvPr/>
        </p:nvSpPr>
        <p:spPr bwMode="auto">
          <a:xfrm>
            <a:off x="375703" y="3139051"/>
            <a:ext cx="720245" cy="864225"/>
          </a:xfrm>
          <a:prstGeom prst="can">
            <a:avLst/>
          </a:prstGeom>
          <a:solidFill>
            <a:srgbClr val="EB1D5D"/>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US" dirty="0" smtClean="0">
                <a:latin typeface="Arial Narrow" pitchFamily="34" charset="0"/>
                <a:ea typeface="MS PGothic" pitchFamily="34" charset="-128"/>
              </a:rPr>
              <a:t>Raw data</a:t>
            </a:r>
            <a:endParaRPr kumimoji="0" lang="en-US" sz="2000" i="0" u="none" strike="noStrike" cap="none" normalizeH="0" baseline="0" dirty="0" smtClean="0">
              <a:ln>
                <a:noFill/>
              </a:ln>
              <a:solidFill>
                <a:schemeClr val="tx1"/>
              </a:solidFill>
              <a:effectLst/>
              <a:latin typeface="Arial Narrow" pitchFamily="34" charset="0"/>
              <a:ea typeface="MS PGothic" pitchFamily="34" charset="-128"/>
            </a:endParaRPr>
          </a:p>
        </p:txBody>
      </p:sp>
      <p:cxnSp>
        <p:nvCxnSpPr>
          <p:cNvPr id="18" name="Straight Arrow Connector 17"/>
          <p:cNvCxnSpPr>
            <a:stCxn id="14" idx="4"/>
            <a:endCxn id="6" idx="1"/>
          </p:cNvCxnSpPr>
          <p:nvPr/>
        </p:nvCxnSpPr>
        <p:spPr bwMode="auto">
          <a:xfrm>
            <a:off x="1095948" y="3571164"/>
            <a:ext cx="614003" cy="505536"/>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cxnSp>
        <p:nvCxnSpPr>
          <p:cNvPr id="20" name="Straight Arrow Connector 19"/>
          <p:cNvCxnSpPr>
            <a:stCxn id="37" idx="4"/>
            <a:endCxn id="6" idx="1"/>
          </p:cNvCxnSpPr>
          <p:nvPr/>
        </p:nvCxnSpPr>
        <p:spPr bwMode="auto">
          <a:xfrm flipV="1">
            <a:off x="1049797" y="4076700"/>
            <a:ext cx="660154" cy="775013"/>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cxnSp>
        <p:nvCxnSpPr>
          <p:cNvPr id="22" name="Straight Arrow Connector 21"/>
          <p:cNvCxnSpPr>
            <a:endCxn id="6" idx="0"/>
          </p:cNvCxnSpPr>
          <p:nvPr/>
        </p:nvCxnSpPr>
        <p:spPr bwMode="auto">
          <a:xfrm>
            <a:off x="2205251" y="2975496"/>
            <a:ext cx="0" cy="605904"/>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cxnSp>
        <p:nvCxnSpPr>
          <p:cNvPr id="26" name="Straight Arrow Connector 25"/>
          <p:cNvCxnSpPr>
            <a:endCxn id="8" idx="0"/>
          </p:cNvCxnSpPr>
          <p:nvPr/>
        </p:nvCxnSpPr>
        <p:spPr bwMode="auto">
          <a:xfrm>
            <a:off x="5329451" y="2895600"/>
            <a:ext cx="0" cy="685800"/>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cxnSp>
        <p:nvCxnSpPr>
          <p:cNvPr id="28" name="Straight Arrow Connector 27"/>
          <p:cNvCxnSpPr>
            <a:stCxn id="6" idx="3"/>
            <a:endCxn id="7" idx="2"/>
          </p:cNvCxnSpPr>
          <p:nvPr/>
        </p:nvCxnSpPr>
        <p:spPr bwMode="auto">
          <a:xfrm>
            <a:off x="2700551" y="4076700"/>
            <a:ext cx="533400" cy="0"/>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cxnSp>
        <p:nvCxnSpPr>
          <p:cNvPr id="30" name="Straight Arrow Connector 29"/>
          <p:cNvCxnSpPr>
            <a:stCxn id="7" idx="4"/>
            <a:endCxn id="8" idx="1"/>
          </p:cNvCxnSpPr>
          <p:nvPr/>
        </p:nvCxnSpPr>
        <p:spPr bwMode="auto">
          <a:xfrm>
            <a:off x="4300751" y="4076700"/>
            <a:ext cx="533400" cy="0"/>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cxnSp>
        <p:nvCxnSpPr>
          <p:cNvPr id="32" name="Straight Arrow Connector 31"/>
          <p:cNvCxnSpPr>
            <a:stCxn id="8" idx="3"/>
            <a:endCxn id="9" idx="1"/>
          </p:cNvCxnSpPr>
          <p:nvPr/>
        </p:nvCxnSpPr>
        <p:spPr bwMode="auto">
          <a:xfrm>
            <a:off x="5824751" y="4076700"/>
            <a:ext cx="304800" cy="0"/>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cxnSp>
        <p:nvCxnSpPr>
          <p:cNvPr id="34" name="Straight Arrow Connector 33"/>
          <p:cNvCxnSpPr>
            <a:stCxn id="9" idx="3"/>
            <a:endCxn id="10" idx="1"/>
          </p:cNvCxnSpPr>
          <p:nvPr/>
        </p:nvCxnSpPr>
        <p:spPr bwMode="auto">
          <a:xfrm>
            <a:off x="7120151" y="4076700"/>
            <a:ext cx="479378" cy="0"/>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cxnSp>
        <p:nvCxnSpPr>
          <p:cNvPr id="36" name="Straight Arrow Connector 35"/>
          <p:cNvCxnSpPr>
            <a:stCxn id="11" idx="0"/>
            <a:endCxn id="10" idx="2"/>
          </p:cNvCxnSpPr>
          <p:nvPr/>
        </p:nvCxnSpPr>
        <p:spPr bwMode="auto">
          <a:xfrm flipV="1">
            <a:off x="8092270" y="4572000"/>
            <a:ext cx="2559" cy="457200"/>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sp>
        <p:nvSpPr>
          <p:cNvPr id="37" name="Can 36"/>
          <p:cNvSpPr/>
          <p:nvPr/>
        </p:nvSpPr>
        <p:spPr bwMode="auto">
          <a:xfrm>
            <a:off x="329552" y="4419600"/>
            <a:ext cx="720245" cy="864225"/>
          </a:xfrm>
          <a:prstGeom prst="can">
            <a:avLst/>
          </a:prstGeom>
          <a:solidFill>
            <a:srgbClr val="EB1D5D"/>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US" dirty="0" smtClean="0">
                <a:latin typeface="Arial Narrow" pitchFamily="34" charset="0"/>
                <a:ea typeface="MS PGothic" pitchFamily="34" charset="-128"/>
              </a:rPr>
              <a:t>Raw data</a:t>
            </a:r>
            <a:endParaRPr kumimoji="0" lang="en-US" sz="2000" i="0" u="none" strike="noStrike" cap="none" normalizeH="0" baseline="0" dirty="0" smtClean="0">
              <a:ln>
                <a:noFill/>
              </a:ln>
              <a:solidFill>
                <a:schemeClr val="tx1"/>
              </a:solidFill>
              <a:effectLst/>
              <a:latin typeface="Arial Narrow" pitchFamily="34" charset="0"/>
              <a:ea typeface="MS PGothic" pitchFamily="34" charset="-128"/>
            </a:endParaRPr>
          </a:p>
        </p:txBody>
      </p:sp>
      <p:cxnSp>
        <p:nvCxnSpPr>
          <p:cNvPr id="41" name="Curved Connector 40"/>
          <p:cNvCxnSpPr>
            <a:stCxn id="9" idx="0"/>
            <a:endCxn id="8" idx="0"/>
          </p:cNvCxnSpPr>
          <p:nvPr/>
        </p:nvCxnSpPr>
        <p:spPr bwMode="auto">
          <a:xfrm rot="16200000" flipV="1">
            <a:off x="5977151" y="2933700"/>
            <a:ext cx="12700" cy="1295400"/>
          </a:xfrm>
          <a:prstGeom prst="curvedConnector3">
            <a:avLst>
              <a:gd name="adj1" fmla="val 1800000"/>
            </a:avLst>
          </a:prstGeom>
          <a:ln>
            <a:headEnd type="none" w="med" len="med"/>
            <a:tailEnd type="triangle"/>
          </a:ln>
        </p:spPr>
        <p:style>
          <a:lnRef idx="1">
            <a:schemeClr val="dk1"/>
          </a:lnRef>
          <a:fillRef idx="0">
            <a:schemeClr val="dk1"/>
          </a:fillRef>
          <a:effectRef idx="0">
            <a:schemeClr val="dk1"/>
          </a:effectRef>
          <a:fontRef idx="minor">
            <a:schemeClr val="tx1"/>
          </a:fontRef>
        </p:style>
      </p:cxnSp>
      <p:cxnSp>
        <p:nvCxnSpPr>
          <p:cNvPr id="43" name="Curved Connector 42"/>
          <p:cNvCxnSpPr>
            <a:stCxn id="8" idx="2"/>
            <a:endCxn id="9" idx="2"/>
          </p:cNvCxnSpPr>
          <p:nvPr/>
        </p:nvCxnSpPr>
        <p:spPr bwMode="auto">
          <a:xfrm rot="16200000" flipH="1">
            <a:off x="5977151" y="3924300"/>
            <a:ext cx="12700" cy="1295400"/>
          </a:xfrm>
          <a:prstGeom prst="curvedConnector3">
            <a:avLst>
              <a:gd name="adj1" fmla="val 1800000"/>
            </a:avLst>
          </a:prstGeom>
          <a:ln>
            <a:headEnd type="none" w="med" len="med"/>
            <a:tailEnd type="triangle"/>
          </a:ln>
        </p:spPr>
        <p:style>
          <a:lnRef idx="1">
            <a:schemeClr val="dk1"/>
          </a:lnRef>
          <a:fillRef idx="0">
            <a:schemeClr val="dk1"/>
          </a:fillRef>
          <a:effectRef idx="0">
            <a:schemeClr val="dk1"/>
          </a:effectRef>
          <a:fontRef idx="minor">
            <a:schemeClr val="tx1"/>
          </a:fontRef>
        </p:style>
      </p:cxnSp>
      <p:sp>
        <p:nvSpPr>
          <p:cNvPr id="44" name="TextBox 43"/>
          <p:cNvSpPr txBox="1"/>
          <p:nvPr/>
        </p:nvSpPr>
        <p:spPr>
          <a:xfrm>
            <a:off x="5211739" y="4800600"/>
            <a:ext cx="1814920" cy="307777"/>
          </a:xfrm>
          <a:prstGeom prst="rect">
            <a:avLst/>
          </a:prstGeom>
          <a:noFill/>
        </p:spPr>
        <p:txBody>
          <a:bodyPr wrap="none" rtlCol="0">
            <a:spAutoFit/>
          </a:bodyPr>
          <a:lstStyle/>
          <a:p>
            <a:r>
              <a:rPr lang="en-US" sz="1400" dirty="0" smtClean="0">
                <a:latin typeface="Times New Roman" panose="02020603050405020304" pitchFamily="18" charset="0"/>
                <a:cs typeface="Times New Roman" panose="02020603050405020304" pitchFamily="18" charset="0"/>
              </a:rPr>
              <a:t>Iterate for best module</a:t>
            </a:r>
            <a:endParaRPr lang="en-US" sz="1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54785443"/>
      </p:ext>
    </p:extLst>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Methodology (Cont.)</a:t>
            </a:r>
            <a:endParaRPr lang="en-US" dirty="0"/>
          </a:p>
        </p:txBody>
      </p:sp>
      <p:sp>
        <p:nvSpPr>
          <p:cNvPr id="3" name="Content Placeholder 2"/>
          <p:cNvSpPr>
            <a:spLocks noGrp="1"/>
          </p:cNvSpPr>
          <p:nvPr>
            <p:ph idx="1"/>
          </p:nvPr>
        </p:nvSpPr>
        <p:spPr>
          <a:xfrm>
            <a:off x="166785" y="2133600"/>
            <a:ext cx="8642350" cy="3810000"/>
          </a:xfrm>
        </p:spPr>
        <p:txBody>
          <a:bodyPr>
            <a:normAutofit/>
          </a:bodyPr>
          <a:lstStyle/>
          <a:p>
            <a:pPr algn="just"/>
            <a:r>
              <a:rPr lang="en-US" sz="2400" dirty="0"/>
              <a:t>M</a:t>
            </a:r>
            <a:r>
              <a:rPr lang="en-US" sz="2400" dirty="0" smtClean="0"/>
              <a:t>ajority </a:t>
            </a:r>
            <a:r>
              <a:rPr lang="en-US" sz="2400" dirty="0"/>
              <a:t>of existing studies adopting ML </a:t>
            </a:r>
            <a:r>
              <a:rPr lang="en-US" sz="2400" dirty="0" smtClean="0"/>
              <a:t>use </a:t>
            </a:r>
            <a:r>
              <a:rPr lang="en-US" sz="2400" dirty="0"/>
              <a:t>offline supervised learning </a:t>
            </a:r>
            <a:r>
              <a:rPr lang="en-US" sz="2400" dirty="0" smtClean="0"/>
              <a:t>methods. </a:t>
            </a:r>
          </a:p>
          <a:p>
            <a:pPr algn="just"/>
            <a:r>
              <a:rPr lang="en-US" sz="2400" dirty="0" smtClean="0"/>
              <a:t>This </a:t>
            </a:r>
            <a:r>
              <a:rPr lang="en-US" sz="2400" dirty="0"/>
              <a:t>assumption is often unrealistic for optical communication networks, where scenarios dynamically evolve with </a:t>
            </a:r>
            <a:r>
              <a:rPr lang="en-US" sz="2400" dirty="0" smtClean="0"/>
              <a:t>time(traffic variation, aging etc.)</a:t>
            </a:r>
          </a:p>
          <a:p>
            <a:pPr algn="just"/>
            <a:r>
              <a:rPr lang="en-US" sz="2400" dirty="0"/>
              <a:t>A</a:t>
            </a:r>
            <a:r>
              <a:rPr lang="en-US" sz="2400" dirty="0" smtClean="0"/>
              <a:t>fter </a:t>
            </a:r>
            <a:r>
              <a:rPr lang="en-US" sz="2400" dirty="0"/>
              <a:t>learning from a batch of available past samples, other types of algorithms, in the field of semi-supervised ML, could be implemented to gradually take in novel input data as they are made available by the network control plane</a:t>
            </a:r>
            <a:r>
              <a:rPr lang="en-US" sz="2400" dirty="0" smtClean="0"/>
              <a:t>.</a:t>
            </a:r>
            <a:endParaRPr lang="en-US" sz="2400" dirty="0" smtClean="0">
              <a:latin typeface="Times New Roman" panose="02020603050405020304" pitchFamily="18" charset="0"/>
              <a:cs typeface="Times New Roman" panose="02020603050405020304" pitchFamily="18" charset="0"/>
            </a:endParaRPr>
          </a:p>
        </p:txBody>
      </p:sp>
      <p:sp>
        <p:nvSpPr>
          <p:cNvPr id="5" name="TextBox 4"/>
          <p:cNvSpPr txBox="1"/>
          <p:nvPr/>
        </p:nvSpPr>
        <p:spPr>
          <a:xfrm>
            <a:off x="166785" y="1295400"/>
            <a:ext cx="7925568" cy="461665"/>
          </a:xfrm>
          <a:prstGeom prst="rect">
            <a:avLst/>
          </a:prstGeom>
          <a:noFill/>
        </p:spPr>
        <p:txBody>
          <a:bodyPr wrap="none" rtlCol="0">
            <a:spAutoFit/>
          </a:bodyPr>
          <a:lstStyle/>
          <a:p>
            <a:r>
              <a:rPr lang="en-US" sz="2400" u="sng" dirty="0" smtClean="0"/>
              <a:t>Proposed Semi-supervised machine learning framework:</a:t>
            </a:r>
            <a:endParaRPr lang="en-US" sz="2400" u="sng" dirty="0"/>
          </a:p>
        </p:txBody>
      </p:sp>
    </p:spTree>
    <p:extLst>
      <p:ext uri="{BB962C8B-B14F-4D97-AF65-F5344CB8AC3E}">
        <p14:creationId xmlns:p14="http://schemas.microsoft.com/office/powerpoint/2010/main" val="1351325036"/>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Introduction</a:t>
            </a:r>
            <a:endParaRPr lang="en-US" dirty="0"/>
          </a:p>
        </p:txBody>
      </p:sp>
      <p:sp>
        <p:nvSpPr>
          <p:cNvPr id="3" name="Content Placeholder 2"/>
          <p:cNvSpPr>
            <a:spLocks noGrp="1"/>
          </p:cNvSpPr>
          <p:nvPr>
            <p:ph idx="1"/>
          </p:nvPr>
        </p:nvSpPr>
        <p:spPr>
          <a:xfrm>
            <a:off x="144463" y="1143000"/>
            <a:ext cx="8642350" cy="2514600"/>
          </a:xfrm>
        </p:spPr>
        <p:txBody>
          <a:bodyPr>
            <a:noAutofit/>
          </a:bodyPr>
          <a:lstStyle/>
          <a:p>
            <a:pPr algn="just" latinLnBrk="0"/>
            <a:r>
              <a:rPr lang="en-US" sz="2400" dirty="0"/>
              <a:t>Optical burst switching (OBS) network is a switching technology</a:t>
            </a:r>
            <a:r>
              <a:rPr lang="en-US" sz="2400" dirty="0" smtClean="0"/>
              <a:t>.</a:t>
            </a:r>
          </a:p>
          <a:p>
            <a:pPr algn="just" latinLnBrk="0"/>
            <a:endParaRPr lang="en-US" sz="2400" dirty="0"/>
          </a:p>
          <a:p>
            <a:pPr algn="just"/>
            <a:r>
              <a:rPr lang="en-US" sz="2400" dirty="0"/>
              <a:t>It works by assembling UDP </a:t>
            </a:r>
            <a:r>
              <a:rPr lang="en-US" sz="2400" dirty="0" smtClean="0"/>
              <a:t>packets(Data Burst) </a:t>
            </a:r>
            <a:r>
              <a:rPr lang="en-US" sz="2400" dirty="0"/>
              <a:t>and sending a burst header packet (BHP) in order to reserve the required </a:t>
            </a:r>
            <a:r>
              <a:rPr lang="en-US" sz="2400" dirty="0" smtClean="0"/>
              <a:t>network </a:t>
            </a:r>
            <a:r>
              <a:rPr lang="en-US" sz="2400" dirty="0"/>
              <a:t>resources </a:t>
            </a:r>
            <a:r>
              <a:rPr lang="en-US" sz="2400" dirty="0" smtClean="0"/>
              <a:t>before </a:t>
            </a:r>
            <a:r>
              <a:rPr lang="en-US" sz="2400" dirty="0"/>
              <a:t>sending the </a:t>
            </a:r>
            <a:r>
              <a:rPr lang="en-US" sz="2400" dirty="0" smtClean="0"/>
              <a:t>corresponding </a:t>
            </a:r>
            <a:r>
              <a:rPr lang="en-US" sz="2400" dirty="0"/>
              <a:t>data burst. </a:t>
            </a:r>
            <a:endParaRPr lang="en-US" sz="2400" dirty="0" smtClean="0"/>
          </a:p>
        </p:txBody>
      </p:sp>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14000"/>
          <a:stretch/>
        </p:blipFill>
        <p:spPr>
          <a:xfrm>
            <a:off x="3200400" y="3233228"/>
            <a:ext cx="5856027" cy="2992720"/>
          </a:xfrm>
          <a:prstGeom prst="rect">
            <a:avLst/>
          </a:prstGeom>
        </p:spPr>
      </p:pic>
    </p:spTree>
    <p:extLst>
      <p:ext uri="{BB962C8B-B14F-4D97-AF65-F5344CB8AC3E}">
        <p14:creationId xmlns:p14="http://schemas.microsoft.com/office/powerpoint/2010/main" val="1626543317"/>
      </p:ext>
    </p:extLst>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Methodology (Cont.)</a:t>
            </a:r>
            <a:endParaRPr lang="en-US" dirty="0"/>
          </a:p>
        </p:txBody>
      </p:sp>
      <p:sp>
        <p:nvSpPr>
          <p:cNvPr id="5" name="TextBox 4"/>
          <p:cNvSpPr txBox="1"/>
          <p:nvPr/>
        </p:nvSpPr>
        <p:spPr>
          <a:xfrm>
            <a:off x="166785" y="1295400"/>
            <a:ext cx="3556423" cy="461665"/>
          </a:xfrm>
          <a:prstGeom prst="rect">
            <a:avLst/>
          </a:prstGeom>
          <a:noFill/>
        </p:spPr>
        <p:txBody>
          <a:bodyPr wrap="none" rtlCol="0">
            <a:spAutoFit/>
          </a:bodyPr>
          <a:lstStyle/>
          <a:p>
            <a:r>
              <a:rPr lang="en-US" sz="2400" u="sng" dirty="0" smtClean="0"/>
              <a:t>A supervised framework:</a:t>
            </a:r>
            <a:endParaRPr lang="en-US" sz="2400" u="sng" dirty="0"/>
          </a:p>
        </p:txBody>
      </p:sp>
      <p:sp>
        <p:nvSpPr>
          <p:cNvPr id="6" name="Can 5"/>
          <p:cNvSpPr/>
          <p:nvPr/>
        </p:nvSpPr>
        <p:spPr bwMode="auto">
          <a:xfrm>
            <a:off x="1410341" y="1982555"/>
            <a:ext cx="1409059" cy="1065445"/>
          </a:xfrm>
          <a:prstGeom prst="can">
            <a:avLst/>
          </a:prstGeom>
          <a:ln>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US" sz="1400" dirty="0">
                <a:solidFill>
                  <a:schemeClr val="tx1"/>
                </a:solidFill>
                <a:latin typeface="Times New Roman" panose="02020603050405020304" pitchFamily="18" charset="0"/>
                <a:ea typeface="MS PGothic" pitchFamily="34" charset="-128"/>
                <a:cs typeface="Times New Roman" panose="02020603050405020304" pitchFamily="18" charset="0"/>
              </a:rPr>
              <a:t>L</a:t>
            </a:r>
            <a:r>
              <a:rPr kumimoji="0" lang="en-US" sz="1400" i="0" u="none" strike="noStrike" cap="none" normalizeH="0" baseline="0" dirty="0" smtClean="0">
                <a:ln>
                  <a:noFill/>
                </a:ln>
                <a:solidFill>
                  <a:schemeClr val="tx1"/>
                </a:solidFill>
                <a:effectLst/>
                <a:latin typeface="Times New Roman" panose="02020603050405020304" pitchFamily="18" charset="0"/>
                <a:ea typeface="MS PGothic" pitchFamily="34" charset="-128"/>
                <a:cs typeface="Times New Roman" panose="02020603050405020304" pitchFamily="18" charset="0"/>
              </a:rPr>
              <a:t>abeled </a:t>
            </a:r>
          </a:p>
          <a:p>
            <a:pPr marL="0" marR="0" indent="0" algn="ctr" defTabSz="914400" rtl="0" eaLnBrk="1" fontAlgn="base" latinLnBrk="0" hangingPunct="1">
              <a:lnSpc>
                <a:spcPct val="100000"/>
              </a:lnSpc>
              <a:spcBef>
                <a:spcPct val="50000"/>
              </a:spcBef>
              <a:spcAft>
                <a:spcPct val="0"/>
              </a:spcAft>
              <a:buClrTx/>
              <a:buSzTx/>
              <a:buFontTx/>
              <a:buNone/>
              <a:tabLst/>
            </a:pPr>
            <a:r>
              <a:rPr kumimoji="0" lang="en-US" sz="1400" i="0" u="none" strike="noStrike" cap="none" normalizeH="0" baseline="0" dirty="0" smtClean="0">
                <a:ln>
                  <a:noFill/>
                </a:ln>
                <a:solidFill>
                  <a:schemeClr val="tx1"/>
                </a:solidFill>
                <a:effectLst/>
                <a:latin typeface="Times New Roman" panose="02020603050405020304" pitchFamily="18" charset="0"/>
                <a:ea typeface="MS PGothic" pitchFamily="34" charset="-128"/>
                <a:cs typeface="Times New Roman" panose="02020603050405020304" pitchFamily="18" charset="0"/>
              </a:rPr>
              <a:t>Data</a:t>
            </a:r>
            <a:endParaRPr kumimoji="0" lang="en-US" sz="1200" i="0" u="none" strike="noStrike" cap="none" normalizeH="0" baseline="0" dirty="0" smtClean="0">
              <a:ln>
                <a:noFill/>
              </a:ln>
              <a:solidFill>
                <a:schemeClr val="tx1"/>
              </a:solidFill>
              <a:effectLst/>
              <a:latin typeface="Times New Roman" panose="02020603050405020304" pitchFamily="18" charset="0"/>
              <a:ea typeface="MS PGothic" pitchFamily="34" charset="-128"/>
              <a:cs typeface="Times New Roman" panose="02020603050405020304" pitchFamily="18" charset="0"/>
            </a:endParaRPr>
          </a:p>
        </p:txBody>
      </p:sp>
      <p:sp>
        <p:nvSpPr>
          <p:cNvPr id="8" name="Right Arrow 7"/>
          <p:cNvSpPr/>
          <p:nvPr/>
        </p:nvSpPr>
        <p:spPr bwMode="auto">
          <a:xfrm>
            <a:off x="3048000" y="2045303"/>
            <a:ext cx="1079500" cy="733663"/>
          </a:xfrm>
          <a:prstGeom prst="rightArrow">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b="1" i="0" u="none" strike="noStrike" cap="none" normalizeH="0" baseline="0" dirty="0" smtClean="0">
                <a:ln>
                  <a:noFill/>
                </a:ln>
                <a:solidFill>
                  <a:schemeClr val="tx1"/>
                </a:solidFill>
                <a:effectLst/>
                <a:latin typeface="Arial Narrow" pitchFamily="34" charset="0"/>
                <a:ea typeface="MS PGothic" pitchFamily="34" charset="-128"/>
              </a:rPr>
              <a:t>Train</a:t>
            </a:r>
          </a:p>
        </p:txBody>
      </p:sp>
      <p:sp>
        <p:nvSpPr>
          <p:cNvPr id="11" name="Bevel 10"/>
          <p:cNvSpPr/>
          <p:nvPr/>
        </p:nvSpPr>
        <p:spPr bwMode="auto">
          <a:xfrm>
            <a:off x="4267200" y="2092481"/>
            <a:ext cx="1295400" cy="658356"/>
          </a:xfrm>
          <a:prstGeom prst="bevel">
            <a:avLst/>
          </a:prstGeom>
          <a:solidFill>
            <a:schemeClr val="accent1"/>
          </a:solidFill>
          <a:ln w="9525" cap="flat" cmpd="sng" algn="ctr">
            <a:noFill/>
            <a:prstDash val="solid"/>
            <a:round/>
            <a:headEnd type="none" w="med" len="med"/>
            <a:tailEnd type="none" w="med" len="med"/>
          </a:ln>
          <a:effectLst/>
        </p:spPr>
        <p:txBody>
          <a:bodyPr vert="horz" wrap="square" lIns="91440" tIns="91440" rIns="91440" bIns="45720" numCol="1" rtlCol="0" anchor="t"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b="1" i="0" u="none" strike="noStrike" cap="none" normalizeH="0" baseline="0" dirty="0" smtClean="0">
                <a:ln>
                  <a:noFill/>
                </a:ln>
                <a:solidFill>
                  <a:schemeClr val="tx1"/>
                </a:solidFill>
                <a:effectLst/>
                <a:latin typeface="Arial Narrow" pitchFamily="34" charset="0"/>
                <a:ea typeface="MS PGothic" pitchFamily="34" charset="-128"/>
              </a:rPr>
              <a:t>Model</a:t>
            </a:r>
          </a:p>
        </p:txBody>
      </p:sp>
      <p:sp>
        <p:nvSpPr>
          <p:cNvPr id="3" name="TextBox 2"/>
          <p:cNvSpPr txBox="1"/>
          <p:nvPr/>
        </p:nvSpPr>
        <p:spPr>
          <a:xfrm>
            <a:off x="322859" y="4249865"/>
            <a:ext cx="1097280" cy="521208"/>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400" dirty="0"/>
              <a:t>B</a:t>
            </a:r>
            <a:r>
              <a:rPr lang="en-US" sz="1400" dirty="0" smtClean="0"/>
              <a:t>ehaving </a:t>
            </a:r>
            <a:r>
              <a:rPr lang="en-US" sz="1400" dirty="0"/>
              <a:t>Node</a:t>
            </a:r>
          </a:p>
        </p:txBody>
      </p:sp>
      <p:sp>
        <p:nvSpPr>
          <p:cNvPr id="14" name="Right Arrow 13"/>
          <p:cNvSpPr/>
          <p:nvPr/>
        </p:nvSpPr>
        <p:spPr bwMode="auto">
          <a:xfrm>
            <a:off x="5791200" y="2054827"/>
            <a:ext cx="1231900" cy="733663"/>
          </a:xfrm>
          <a:prstGeom prst="rightArrow">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US" b="1" dirty="0" smtClean="0">
                <a:solidFill>
                  <a:schemeClr val="tx1"/>
                </a:solidFill>
                <a:latin typeface="Arial Narrow" pitchFamily="34" charset="0"/>
                <a:ea typeface="MS PGothic" pitchFamily="34" charset="-128"/>
              </a:rPr>
              <a:t>Predict</a:t>
            </a:r>
            <a:endParaRPr kumimoji="0" lang="en-US" b="1" i="0" u="none" strike="noStrike" cap="none" normalizeH="0" baseline="0" dirty="0" smtClean="0">
              <a:ln>
                <a:noFill/>
              </a:ln>
              <a:solidFill>
                <a:schemeClr val="tx1"/>
              </a:solidFill>
              <a:effectLst/>
              <a:latin typeface="Arial Narrow" pitchFamily="34" charset="0"/>
              <a:ea typeface="MS PGothic" pitchFamily="34" charset="-128"/>
            </a:endParaRPr>
          </a:p>
        </p:txBody>
      </p:sp>
      <p:sp>
        <p:nvSpPr>
          <p:cNvPr id="20" name="TextBox 19"/>
          <p:cNvSpPr txBox="1"/>
          <p:nvPr/>
        </p:nvSpPr>
        <p:spPr>
          <a:xfrm>
            <a:off x="2642644" y="4249865"/>
            <a:ext cx="1097280" cy="523220"/>
          </a:xfrm>
          <a:prstGeom prst="rect">
            <a:avLst/>
          </a:prstGeom>
          <a:ln>
            <a:solidFill>
              <a:srgbClr val="FF0000"/>
            </a:solid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400" dirty="0"/>
              <a:t>Misbehaving Node</a:t>
            </a:r>
          </a:p>
        </p:txBody>
      </p:sp>
      <p:cxnSp>
        <p:nvCxnSpPr>
          <p:cNvPr id="9" name="Elbow Connector 8"/>
          <p:cNvCxnSpPr>
            <a:stCxn id="3" idx="0"/>
            <a:endCxn id="6" idx="3"/>
          </p:cNvCxnSpPr>
          <p:nvPr/>
        </p:nvCxnSpPr>
        <p:spPr bwMode="auto">
          <a:xfrm rot="5400000" flipH="1" flipV="1">
            <a:off x="892253" y="3027247"/>
            <a:ext cx="1201865" cy="1243372"/>
          </a:xfrm>
          <a:prstGeom prst="bentConnector3">
            <a:avLst/>
          </a:prstGeom>
          <a:ln>
            <a:headEnd type="none" w="med" len="med"/>
            <a:tailEnd type="triangle"/>
          </a:ln>
        </p:spPr>
        <p:style>
          <a:lnRef idx="1">
            <a:schemeClr val="dk1"/>
          </a:lnRef>
          <a:fillRef idx="0">
            <a:schemeClr val="dk1"/>
          </a:fillRef>
          <a:effectRef idx="0">
            <a:schemeClr val="dk1"/>
          </a:effectRef>
          <a:fontRef idx="minor">
            <a:schemeClr val="tx1"/>
          </a:fontRef>
        </p:style>
      </p:cxnSp>
      <p:cxnSp>
        <p:nvCxnSpPr>
          <p:cNvPr id="12" name="Elbow Connector 11"/>
          <p:cNvCxnSpPr>
            <a:stCxn id="20" idx="0"/>
            <a:endCxn id="6" idx="3"/>
          </p:cNvCxnSpPr>
          <p:nvPr/>
        </p:nvCxnSpPr>
        <p:spPr bwMode="auto">
          <a:xfrm rot="16200000" flipV="1">
            <a:off x="2052146" y="3110726"/>
            <a:ext cx="1201865" cy="1076413"/>
          </a:xfrm>
          <a:prstGeom prst="bentConnector3">
            <a:avLst/>
          </a:prstGeom>
          <a:ln>
            <a:headEnd type="none" w="med" len="med"/>
            <a:tailEnd type="triangle"/>
          </a:ln>
        </p:spPr>
        <p:style>
          <a:lnRef idx="1">
            <a:schemeClr val="dk1"/>
          </a:lnRef>
          <a:fillRef idx="0">
            <a:schemeClr val="dk1"/>
          </a:fillRef>
          <a:effectRef idx="0">
            <a:schemeClr val="dk1"/>
          </a:effectRef>
          <a:fontRef idx="minor">
            <a:schemeClr val="tx1"/>
          </a:fontRef>
        </p:style>
      </p:cxnSp>
      <p:sp>
        <p:nvSpPr>
          <p:cNvPr id="22" name="TextBox 21"/>
          <p:cNvSpPr txBox="1"/>
          <p:nvPr/>
        </p:nvSpPr>
        <p:spPr>
          <a:xfrm>
            <a:off x="685800" y="5257800"/>
            <a:ext cx="8107732" cy="369332"/>
          </a:xfrm>
          <a:prstGeom prst="rect">
            <a:avLst/>
          </a:prstGeom>
          <a:noFill/>
        </p:spPr>
        <p:txBody>
          <a:bodyPr wrap="none" rtlCol="0">
            <a:spAutoFit/>
          </a:bodyPr>
          <a:lstStyle/>
          <a:p>
            <a:pPr marL="285750" indent="-285750">
              <a:buFont typeface="Arial" panose="020B0604020202020204" pitchFamily="34" charset="0"/>
              <a:buChar char="•"/>
            </a:pPr>
            <a:r>
              <a:rPr lang="en-US" dirty="0" smtClean="0"/>
              <a:t>Supervised ML will be initially used, labels will be given by a domain expert</a:t>
            </a:r>
            <a:endParaRPr lang="en-US" dirty="0"/>
          </a:p>
        </p:txBody>
      </p:sp>
      <p:sp>
        <p:nvSpPr>
          <p:cNvPr id="23" name="Rectangle 22"/>
          <p:cNvSpPr/>
          <p:nvPr/>
        </p:nvSpPr>
        <p:spPr bwMode="auto">
          <a:xfrm>
            <a:off x="7315200" y="1752601"/>
            <a:ext cx="1097280" cy="523220"/>
          </a:xfrm>
          <a:prstGeom prst="rect">
            <a:avLst/>
          </a:prstGeom>
          <a:ln>
            <a:solidFill>
              <a:srgbClr val="FF0000"/>
            </a:solidFill>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spAutoFit/>
          </a:bodyPr>
          <a:lstStyle/>
          <a:p>
            <a:r>
              <a:rPr lang="en-US" sz="1400" dirty="0" smtClean="0"/>
              <a:t>Misbehaving </a:t>
            </a:r>
            <a:r>
              <a:rPr lang="en-US" sz="1400" dirty="0"/>
              <a:t>Node</a:t>
            </a:r>
          </a:p>
        </p:txBody>
      </p:sp>
      <p:sp>
        <p:nvSpPr>
          <p:cNvPr id="26" name="Rectangle 25"/>
          <p:cNvSpPr/>
          <p:nvPr/>
        </p:nvSpPr>
        <p:spPr bwMode="auto">
          <a:xfrm>
            <a:off x="7315200" y="2514600"/>
            <a:ext cx="1097280" cy="523220"/>
          </a:xfrm>
          <a:prstGeom prst="rect">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spAutoFit/>
          </a:bodyPr>
          <a:lstStyle/>
          <a:p>
            <a:r>
              <a:rPr lang="en-US" sz="1400" dirty="0"/>
              <a:t>Behaving Node</a:t>
            </a:r>
          </a:p>
        </p:txBody>
      </p:sp>
      <p:sp>
        <p:nvSpPr>
          <p:cNvPr id="28" name="TextBox 27"/>
          <p:cNvSpPr txBox="1"/>
          <p:nvPr/>
        </p:nvSpPr>
        <p:spPr>
          <a:xfrm>
            <a:off x="4366260" y="3515380"/>
            <a:ext cx="1097280" cy="523220"/>
          </a:xfrm>
          <a:prstGeom prst="rect">
            <a:avLst/>
          </a:prstGeom>
          <a:solidFill>
            <a:schemeClr val="accent3">
              <a:lumMod val="85000"/>
            </a:schemeClr>
          </a:solidFill>
          <a:ln>
            <a:solidFill>
              <a:schemeClr val="bg1">
                <a:lumMod val="50000"/>
              </a:schemeClr>
            </a:solidFill>
          </a:ln>
        </p:spPr>
        <p:style>
          <a:lnRef idx="2">
            <a:schemeClr val="dk1"/>
          </a:lnRef>
          <a:fillRef idx="1">
            <a:schemeClr val="lt1"/>
          </a:fillRef>
          <a:effectRef idx="0">
            <a:schemeClr val="dk1"/>
          </a:effectRef>
          <a:fontRef idx="minor">
            <a:schemeClr val="dk1"/>
          </a:fontRef>
        </p:style>
        <p:txBody>
          <a:bodyPr wrap="square" rtlCol="0">
            <a:spAutoFit/>
          </a:bodyPr>
          <a:lstStyle/>
          <a:p>
            <a:r>
              <a:rPr lang="en-US" sz="1400" dirty="0" smtClean="0"/>
              <a:t>Unknown </a:t>
            </a:r>
            <a:r>
              <a:rPr lang="en-US" sz="1400" dirty="0"/>
              <a:t>Node</a:t>
            </a:r>
          </a:p>
        </p:txBody>
      </p:sp>
      <p:cxnSp>
        <p:nvCxnSpPr>
          <p:cNvPr id="31" name="Straight Arrow Connector 30"/>
          <p:cNvCxnSpPr>
            <a:stCxn id="28" idx="0"/>
            <a:endCxn id="11" idx="2"/>
          </p:cNvCxnSpPr>
          <p:nvPr/>
        </p:nvCxnSpPr>
        <p:spPr bwMode="auto">
          <a:xfrm flipV="1">
            <a:off x="4914900" y="2750837"/>
            <a:ext cx="0" cy="764543"/>
          </a:xfrm>
          <a:prstGeom prst="straightConnector1">
            <a:avLst/>
          </a:prstGeom>
          <a:ln>
            <a:headEnd type="none" w="med" len="med"/>
            <a:tailEnd type="triangle"/>
          </a:ln>
        </p:spPr>
        <p:style>
          <a:lnRef idx="1">
            <a:schemeClr val="dk1"/>
          </a:lnRef>
          <a:fillRef idx="0">
            <a:schemeClr val="dk1"/>
          </a:fillRef>
          <a:effectRef idx="0">
            <a:schemeClr val="dk1"/>
          </a:effectRef>
          <a:fontRef idx="minor">
            <a:schemeClr val="tx1"/>
          </a:fontRef>
        </p:style>
      </p:cxnSp>
      <p:sp>
        <p:nvSpPr>
          <p:cNvPr id="34" name="Rounded Rectangle 33"/>
          <p:cNvSpPr/>
          <p:nvPr/>
        </p:nvSpPr>
        <p:spPr bwMode="auto">
          <a:xfrm>
            <a:off x="7099300" y="1371600"/>
            <a:ext cx="1587500" cy="2067580"/>
          </a:xfrm>
          <a:prstGeom prst="roundRect">
            <a:avLst/>
          </a:prstGeom>
          <a:noFill/>
          <a:ln w="95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800" b="1" i="0" u="none" strike="noStrike" cap="none" normalizeH="0" baseline="0" smtClean="0">
              <a:ln>
                <a:noFill/>
              </a:ln>
              <a:solidFill>
                <a:schemeClr val="tx1"/>
              </a:solidFill>
              <a:effectLst/>
              <a:latin typeface="Arial Narrow" pitchFamily="34" charset="0"/>
              <a:ea typeface="MS PGothic" pitchFamily="34" charset="-128"/>
            </a:endParaRPr>
          </a:p>
        </p:txBody>
      </p:sp>
    </p:spTree>
    <p:extLst>
      <p:ext uri="{BB962C8B-B14F-4D97-AF65-F5344CB8AC3E}">
        <p14:creationId xmlns:p14="http://schemas.microsoft.com/office/powerpoint/2010/main" val="1790439593"/>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Proposed Methodology (Cont.)</a:t>
            </a:r>
            <a:endParaRPr lang="en-US" dirty="0"/>
          </a:p>
        </p:txBody>
      </p:sp>
      <p:sp>
        <p:nvSpPr>
          <p:cNvPr id="5" name="TextBox 4"/>
          <p:cNvSpPr txBox="1"/>
          <p:nvPr/>
        </p:nvSpPr>
        <p:spPr>
          <a:xfrm>
            <a:off x="166785" y="1295400"/>
            <a:ext cx="4309834" cy="461665"/>
          </a:xfrm>
          <a:prstGeom prst="rect">
            <a:avLst/>
          </a:prstGeom>
          <a:noFill/>
        </p:spPr>
        <p:txBody>
          <a:bodyPr wrap="none" rtlCol="0">
            <a:spAutoFit/>
          </a:bodyPr>
          <a:lstStyle/>
          <a:p>
            <a:r>
              <a:rPr lang="en-US" sz="2400" u="sng" dirty="0" smtClean="0"/>
              <a:t>A semi-supervised framework:</a:t>
            </a:r>
            <a:endParaRPr lang="en-US" sz="2400" u="sng" dirty="0"/>
          </a:p>
        </p:txBody>
      </p:sp>
      <p:sp>
        <p:nvSpPr>
          <p:cNvPr id="4" name="Can 3"/>
          <p:cNvSpPr/>
          <p:nvPr/>
        </p:nvSpPr>
        <p:spPr bwMode="auto">
          <a:xfrm>
            <a:off x="410738" y="2482954"/>
            <a:ext cx="755650" cy="543684"/>
          </a:xfrm>
          <a:prstGeom prst="can">
            <a:avLst/>
          </a:prstGeom>
          <a:ln>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US" sz="1200" dirty="0" smtClean="0">
                <a:solidFill>
                  <a:schemeClr val="tx1"/>
                </a:solidFill>
                <a:latin typeface="Times New Roman" panose="02020603050405020304" pitchFamily="18" charset="0"/>
                <a:ea typeface="MS PGothic" pitchFamily="34" charset="-128"/>
                <a:cs typeface="Times New Roman" panose="02020603050405020304" pitchFamily="18" charset="0"/>
              </a:rPr>
              <a:t>Labeled</a:t>
            </a:r>
            <a:r>
              <a:rPr kumimoji="0" lang="en-US" sz="1200" i="0" u="none" strike="noStrike" cap="none" normalizeH="0" baseline="0" dirty="0" smtClean="0">
                <a:ln>
                  <a:noFill/>
                </a:ln>
                <a:solidFill>
                  <a:schemeClr val="tx1"/>
                </a:solidFill>
                <a:effectLst/>
                <a:latin typeface="Times New Roman" panose="02020603050405020304" pitchFamily="18" charset="0"/>
                <a:ea typeface="MS PGothic" pitchFamily="34" charset="-128"/>
                <a:cs typeface="Times New Roman" panose="02020603050405020304" pitchFamily="18" charset="0"/>
              </a:rPr>
              <a:t> Data</a:t>
            </a:r>
          </a:p>
        </p:txBody>
      </p:sp>
      <p:sp>
        <p:nvSpPr>
          <p:cNvPr id="6" name="Can 5"/>
          <p:cNvSpPr/>
          <p:nvPr/>
        </p:nvSpPr>
        <p:spPr bwMode="auto">
          <a:xfrm>
            <a:off x="1524000" y="2315692"/>
            <a:ext cx="1295400" cy="860305"/>
          </a:xfrm>
          <a:prstGeom prst="can">
            <a:avLst/>
          </a:prstGeom>
          <a:ln>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sz="1400" i="0" u="none" strike="noStrike" cap="none" normalizeH="0" baseline="0" dirty="0" smtClean="0">
                <a:ln>
                  <a:noFill/>
                </a:ln>
                <a:solidFill>
                  <a:schemeClr val="tx1"/>
                </a:solidFill>
                <a:effectLst/>
                <a:latin typeface="Times New Roman" panose="02020603050405020304" pitchFamily="18" charset="0"/>
                <a:ea typeface="MS PGothic" pitchFamily="34" charset="-128"/>
                <a:cs typeface="Times New Roman" panose="02020603050405020304" pitchFamily="18" charset="0"/>
              </a:rPr>
              <a:t>Unlabeled </a:t>
            </a:r>
          </a:p>
          <a:p>
            <a:pPr marL="0" marR="0" indent="0" algn="ctr" defTabSz="914400" rtl="0" eaLnBrk="1" fontAlgn="base" latinLnBrk="0" hangingPunct="1">
              <a:lnSpc>
                <a:spcPct val="100000"/>
              </a:lnSpc>
              <a:spcBef>
                <a:spcPct val="50000"/>
              </a:spcBef>
              <a:spcAft>
                <a:spcPct val="0"/>
              </a:spcAft>
              <a:buClrTx/>
              <a:buSzTx/>
              <a:buFontTx/>
              <a:buNone/>
              <a:tabLst/>
            </a:pPr>
            <a:r>
              <a:rPr kumimoji="0" lang="en-US" sz="1400" i="0" u="none" strike="noStrike" cap="none" normalizeH="0" baseline="0" dirty="0" smtClean="0">
                <a:ln>
                  <a:noFill/>
                </a:ln>
                <a:solidFill>
                  <a:schemeClr val="tx1"/>
                </a:solidFill>
                <a:effectLst/>
                <a:latin typeface="Times New Roman" panose="02020603050405020304" pitchFamily="18" charset="0"/>
                <a:ea typeface="MS PGothic" pitchFamily="34" charset="-128"/>
                <a:cs typeface="Times New Roman" panose="02020603050405020304" pitchFamily="18" charset="0"/>
              </a:rPr>
              <a:t>Data</a:t>
            </a:r>
            <a:endParaRPr kumimoji="0" lang="en-US" sz="1200" i="0" u="none" strike="noStrike" cap="none" normalizeH="0" baseline="0" dirty="0" smtClean="0">
              <a:ln>
                <a:noFill/>
              </a:ln>
              <a:solidFill>
                <a:schemeClr val="tx1"/>
              </a:solidFill>
              <a:effectLst/>
              <a:latin typeface="Times New Roman" panose="02020603050405020304" pitchFamily="18" charset="0"/>
              <a:ea typeface="MS PGothic" pitchFamily="34" charset="-128"/>
              <a:cs typeface="Times New Roman" panose="02020603050405020304" pitchFamily="18" charset="0"/>
            </a:endParaRPr>
          </a:p>
        </p:txBody>
      </p:sp>
      <p:sp>
        <p:nvSpPr>
          <p:cNvPr id="8" name="Right Arrow 7"/>
          <p:cNvSpPr/>
          <p:nvPr/>
        </p:nvSpPr>
        <p:spPr bwMode="auto">
          <a:xfrm>
            <a:off x="3048000" y="2378440"/>
            <a:ext cx="1079500" cy="733663"/>
          </a:xfrm>
          <a:prstGeom prst="rightArrow">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b="1" i="0" u="none" strike="noStrike" cap="none" normalizeH="0" baseline="0" dirty="0" smtClean="0">
                <a:ln>
                  <a:noFill/>
                </a:ln>
                <a:solidFill>
                  <a:schemeClr val="tx1"/>
                </a:solidFill>
                <a:effectLst/>
                <a:latin typeface="Arial Narrow" pitchFamily="34" charset="0"/>
                <a:ea typeface="MS PGothic" pitchFamily="34" charset="-128"/>
              </a:rPr>
              <a:t>Train</a:t>
            </a:r>
          </a:p>
        </p:txBody>
      </p:sp>
      <p:sp>
        <p:nvSpPr>
          <p:cNvPr id="11" name="Bevel 10"/>
          <p:cNvSpPr/>
          <p:nvPr/>
        </p:nvSpPr>
        <p:spPr bwMode="auto">
          <a:xfrm>
            <a:off x="4267200" y="2425618"/>
            <a:ext cx="1295400" cy="658356"/>
          </a:xfrm>
          <a:prstGeom prst="bevel">
            <a:avLst/>
          </a:prstGeom>
          <a:solidFill>
            <a:schemeClr val="accent1"/>
          </a:solidFill>
          <a:ln w="9525" cap="flat" cmpd="sng" algn="ctr">
            <a:noFill/>
            <a:prstDash val="solid"/>
            <a:round/>
            <a:headEnd type="none" w="med" len="med"/>
            <a:tailEnd type="none" w="med" len="med"/>
          </a:ln>
          <a:effectLst/>
        </p:spPr>
        <p:txBody>
          <a:bodyPr vert="horz" wrap="square" lIns="91440" tIns="91440" rIns="91440" bIns="45720" numCol="1" rtlCol="0" anchor="t"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kumimoji="0" lang="en-US" b="1" i="0" u="none" strike="noStrike" cap="none" normalizeH="0" baseline="0" dirty="0" smtClean="0">
                <a:ln>
                  <a:noFill/>
                </a:ln>
                <a:solidFill>
                  <a:schemeClr val="tx1"/>
                </a:solidFill>
                <a:effectLst/>
                <a:latin typeface="Arial Narrow" pitchFamily="34" charset="0"/>
                <a:ea typeface="MS PGothic" pitchFamily="34" charset="-128"/>
              </a:rPr>
              <a:t>Model</a:t>
            </a:r>
          </a:p>
        </p:txBody>
      </p:sp>
      <p:sp>
        <p:nvSpPr>
          <p:cNvPr id="3" name="TextBox 2"/>
          <p:cNvSpPr txBox="1"/>
          <p:nvPr/>
        </p:nvSpPr>
        <p:spPr>
          <a:xfrm>
            <a:off x="166784" y="3837801"/>
            <a:ext cx="1662016" cy="52322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400" dirty="0" smtClean="0"/>
              <a:t>Behaving/Misbehaving </a:t>
            </a:r>
            <a:r>
              <a:rPr lang="en-US" sz="1400" dirty="0"/>
              <a:t>Node</a:t>
            </a:r>
          </a:p>
        </p:txBody>
      </p:sp>
      <p:sp>
        <p:nvSpPr>
          <p:cNvPr id="14" name="Right Arrow 13"/>
          <p:cNvSpPr/>
          <p:nvPr/>
        </p:nvSpPr>
        <p:spPr bwMode="auto">
          <a:xfrm>
            <a:off x="5791200" y="2387964"/>
            <a:ext cx="1231900" cy="733663"/>
          </a:xfrm>
          <a:prstGeom prst="rightArrow">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r>
              <a:rPr lang="en-US" b="1" dirty="0" smtClean="0">
                <a:solidFill>
                  <a:schemeClr val="tx1"/>
                </a:solidFill>
                <a:latin typeface="Arial Narrow" pitchFamily="34" charset="0"/>
                <a:ea typeface="MS PGothic" pitchFamily="34" charset="-128"/>
              </a:rPr>
              <a:t>Classify</a:t>
            </a:r>
            <a:endParaRPr kumimoji="0" lang="en-US" b="1" i="0" u="none" strike="noStrike" cap="none" normalizeH="0" baseline="0" dirty="0" smtClean="0">
              <a:ln>
                <a:noFill/>
              </a:ln>
              <a:solidFill>
                <a:schemeClr val="tx1"/>
              </a:solidFill>
              <a:effectLst/>
              <a:latin typeface="Arial Narrow" pitchFamily="34" charset="0"/>
              <a:ea typeface="MS PGothic" pitchFamily="34" charset="-128"/>
            </a:endParaRPr>
          </a:p>
        </p:txBody>
      </p:sp>
      <p:sp>
        <p:nvSpPr>
          <p:cNvPr id="15" name="Oval 14"/>
          <p:cNvSpPr/>
          <p:nvPr/>
        </p:nvSpPr>
        <p:spPr bwMode="auto">
          <a:xfrm>
            <a:off x="7315200" y="1994164"/>
            <a:ext cx="609600" cy="528935"/>
          </a:xfrm>
          <a:prstGeom prst="ellipse">
            <a:avLst/>
          </a:prstGeom>
          <a:ln>
            <a:headEnd type="none" w="med" len="med"/>
            <a:tailEnd type="none" w="med" len="me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800" b="1" i="0" u="none" strike="noStrike" cap="none" normalizeH="0" baseline="0" smtClean="0">
              <a:ln>
                <a:noFill/>
              </a:ln>
              <a:solidFill>
                <a:schemeClr val="tx1"/>
              </a:solidFill>
              <a:effectLst/>
              <a:latin typeface="Arial Narrow" pitchFamily="34" charset="0"/>
              <a:ea typeface="MS PGothic" pitchFamily="34" charset="-128"/>
            </a:endParaRPr>
          </a:p>
        </p:txBody>
      </p:sp>
      <p:sp>
        <p:nvSpPr>
          <p:cNvPr id="16" name="Oval 15"/>
          <p:cNvSpPr/>
          <p:nvPr/>
        </p:nvSpPr>
        <p:spPr bwMode="auto">
          <a:xfrm>
            <a:off x="8077200" y="2258632"/>
            <a:ext cx="609600" cy="528935"/>
          </a:xfrm>
          <a:prstGeom prst="ellipse">
            <a:avLst/>
          </a:prstGeom>
          <a:ln>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800" b="1" i="0" u="none" strike="noStrike" cap="none" normalizeH="0" baseline="0" smtClean="0">
              <a:ln>
                <a:noFill/>
              </a:ln>
              <a:solidFill>
                <a:schemeClr val="tx1"/>
              </a:solidFill>
              <a:effectLst/>
              <a:latin typeface="Arial Narrow" pitchFamily="34" charset="0"/>
              <a:ea typeface="MS PGothic" pitchFamily="34" charset="-128"/>
            </a:endParaRPr>
          </a:p>
        </p:txBody>
      </p:sp>
      <p:sp>
        <p:nvSpPr>
          <p:cNvPr id="17" name="Oval 16"/>
          <p:cNvSpPr/>
          <p:nvPr/>
        </p:nvSpPr>
        <p:spPr bwMode="auto">
          <a:xfrm>
            <a:off x="7419975" y="2745271"/>
            <a:ext cx="609600" cy="528935"/>
          </a:xfrm>
          <a:prstGeom prst="ellipse">
            <a:avLst/>
          </a:prstGeom>
          <a:ln>
            <a:solidFill>
              <a:srgbClr val="FF0000"/>
            </a:solidFill>
            <a:headEnd type="none" w="med" len="med"/>
            <a:tailEnd type="none" w="med" len="med"/>
          </a:ln>
        </p:spPr>
        <p:style>
          <a:lnRef idx="2">
            <a:schemeClr val="accent4"/>
          </a:lnRef>
          <a:fillRef idx="1">
            <a:schemeClr val="lt1"/>
          </a:fillRef>
          <a:effectRef idx="0">
            <a:schemeClr val="accent4"/>
          </a:effectRef>
          <a:fontRef idx="minor">
            <a:schemeClr val="dk1"/>
          </a:fontRef>
        </p:style>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800" b="1" i="0" u="none" strike="noStrike" cap="none" normalizeH="0" baseline="0" smtClean="0">
              <a:ln>
                <a:noFill/>
              </a:ln>
              <a:solidFill>
                <a:schemeClr val="tx1"/>
              </a:solidFill>
              <a:effectLst/>
              <a:latin typeface="Arial Narrow" pitchFamily="34" charset="0"/>
              <a:ea typeface="MS PGothic" pitchFamily="34" charset="-128"/>
            </a:endParaRPr>
          </a:p>
        </p:txBody>
      </p:sp>
      <p:sp>
        <p:nvSpPr>
          <p:cNvPr id="18" name="TextBox 17"/>
          <p:cNvSpPr txBox="1"/>
          <p:nvPr/>
        </p:nvSpPr>
        <p:spPr>
          <a:xfrm>
            <a:off x="7105128" y="4191000"/>
            <a:ext cx="1734072" cy="52322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US" sz="1400" dirty="0" smtClean="0"/>
              <a:t>Unlabeled nodes separated into groups</a:t>
            </a:r>
            <a:endParaRPr lang="en-US" sz="1400" dirty="0"/>
          </a:p>
        </p:txBody>
      </p:sp>
      <p:sp>
        <p:nvSpPr>
          <p:cNvPr id="19" name="Rectangle 18"/>
          <p:cNvSpPr/>
          <p:nvPr/>
        </p:nvSpPr>
        <p:spPr bwMode="auto">
          <a:xfrm>
            <a:off x="7105128" y="1859369"/>
            <a:ext cx="1734072" cy="1635049"/>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800" b="1" i="0" u="none" strike="noStrike" cap="none" normalizeH="0" baseline="0" smtClean="0">
              <a:ln>
                <a:noFill/>
              </a:ln>
              <a:solidFill>
                <a:schemeClr val="tx1"/>
              </a:solidFill>
              <a:effectLst/>
              <a:latin typeface="Arial Narrow" pitchFamily="34" charset="0"/>
              <a:ea typeface="MS PGothic" pitchFamily="34" charset="-128"/>
            </a:endParaRPr>
          </a:p>
        </p:txBody>
      </p:sp>
      <p:cxnSp>
        <p:nvCxnSpPr>
          <p:cNvPr id="27" name="Straight Arrow Connector 26"/>
          <p:cNvCxnSpPr>
            <a:stCxn id="18" idx="0"/>
            <a:endCxn id="19" idx="2"/>
          </p:cNvCxnSpPr>
          <p:nvPr/>
        </p:nvCxnSpPr>
        <p:spPr bwMode="auto">
          <a:xfrm flipV="1">
            <a:off x="7972164" y="3494418"/>
            <a:ext cx="0" cy="696582"/>
          </a:xfrm>
          <a:prstGeom prst="straightConnector1">
            <a:avLst/>
          </a:prstGeom>
          <a:ln>
            <a:headEnd type="none" w="med" len="med"/>
            <a:tailEnd type="arrow"/>
          </a:ln>
        </p:spPr>
        <p:style>
          <a:lnRef idx="1">
            <a:schemeClr val="dk1"/>
          </a:lnRef>
          <a:fillRef idx="0">
            <a:schemeClr val="dk1"/>
          </a:fillRef>
          <a:effectRef idx="0">
            <a:schemeClr val="dk1"/>
          </a:effectRef>
          <a:fontRef idx="minor">
            <a:schemeClr val="tx1"/>
          </a:fontRef>
        </p:style>
      </p:cxnSp>
      <p:cxnSp>
        <p:nvCxnSpPr>
          <p:cNvPr id="32" name="Straight Arrow Connector 31"/>
          <p:cNvCxnSpPr>
            <a:endCxn id="4" idx="3"/>
          </p:cNvCxnSpPr>
          <p:nvPr/>
        </p:nvCxnSpPr>
        <p:spPr bwMode="auto">
          <a:xfrm flipV="1">
            <a:off x="788563" y="3026638"/>
            <a:ext cx="0" cy="806012"/>
          </a:xfrm>
          <a:prstGeom prst="straightConnector1">
            <a:avLst/>
          </a:prstGeom>
          <a:ln>
            <a:headEnd type="none" w="med" len="med"/>
            <a:tailEnd type="arrow"/>
          </a:ln>
        </p:spPr>
        <p:style>
          <a:lnRef idx="1">
            <a:schemeClr val="dk1"/>
          </a:lnRef>
          <a:fillRef idx="0">
            <a:schemeClr val="dk1"/>
          </a:fillRef>
          <a:effectRef idx="0">
            <a:schemeClr val="dk1"/>
          </a:effectRef>
          <a:fontRef idx="minor">
            <a:schemeClr val="tx1"/>
          </a:fontRef>
        </p:style>
      </p:cxnSp>
      <p:sp>
        <p:nvSpPr>
          <p:cNvPr id="20" name="TextBox 19"/>
          <p:cNvSpPr txBox="1"/>
          <p:nvPr/>
        </p:nvSpPr>
        <p:spPr>
          <a:xfrm>
            <a:off x="214653" y="5334294"/>
            <a:ext cx="8714693" cy="646331"/>
          </a:xfrm>
          <a:prstGeom prst="rect">
            <a:avLst/>
          </a:prstGeom>
          <a:noFill/>
        </p:spPr>
        <p:txBody>
          <a:bodyPr wrap="none" rtlCol="0">
            <a:spAutoFit/>
          </a:bodyPr>
          <a:lstStyle/>
          <a:p>
            <a:pPr marL="285750" indent="-285750">
              <a:buFont typeface="Arial" panose="020B0604020202020204" pitchFamily="34" charset="0"/>
              <a:buChar char="•"/>
            </a:pPr>
            <a:r>
              <a:rPr lang="en-US" dirty="0" smtClean="0"/>
              <a:t>Semi-supervised ML will be used if existing ML model cannot prevent </a:t>
            </a:r>
            <a:r>
              <a:rPr lang="en-US" dirty="0" err="1" smtClean="0"/>
              <a:t>DoS</a:t>
            </a:r>
            <a:r>
              <a:rPr lang="en-US" dirty="0" smtClean="0"/>
              <a:t> attack</a:t>
            </a:r>
          </a:p>
          <a:p>
            <a:pPr marL="285750" indent="-285750">
              <a:buFont typeface="Arial" panose="020B0604020202020204" pitchFamily="34" charset="0"/>
              <a:buChar char="•"/>
            </a:pPr>
            <a:r>
              <a:rPr lang="en-US" dirty="0" smtClean="0"/>
              <a:t>Very little human intervention is needed for further examining the groups</a:t>
            </a:r>
            <a:endParaRPr lang="en-US" dirty="0"/>
          </a:p>
        </p:txBody>
      </p:sp>
    </p:spTree>
    <p:extLst>
      <p:ext uri="{BB962C8B-B14F-4D97-AF65-F5344CB8AC3E}">
        <p14:creationId xmlns:p14="http://schemas.microsoft.com/office/powerpoint/2010/main" val="3594064125"/>
      </p:ext>
    </p:extLst>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Title 51"/>
          <p:cNvSpPr>
            <a:spLocks noGrp="1"/>
          </p:cNvSpPr>
          <p:nvPr>
            <p:ph type="title"/>
          </p:nvPr>
        </p:nvSpPr>
        <p:spPr>
          <a:xfrm>
            <a:off x="0" y="15240"/>
            <a:ext cx="9144000" cy="822960"/>
          </a:xfrm>
          <a:prstGeom prst="rect">
            <a:avLst/>
          </a:prstGeom>
        </p:spPr>
        <p:txBody>
          <a:bodyPr wrap="square">
            <a:spAutoFit/>
          </a:bodyPr>
          <a:lstStyle/>
          <a:p>
            <a:r>
              <a:rPr lang="en-US" dirty="0"/>
              <a:t>Proposed </a:t>
            </a:r>
            <a:r>
              <a:rPr lang="en-US" dirty="0" smtClean="0"/>
              <a:t>Methodology (Cont.)</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202696"/>
            <a:ext cx="9144000" cy="4452608"/>
          </a:xfrm>
          <a:prstGeom prst="rect">
            <a:avLst/>
          </a:prstGeom>
        </p:spPr>
      </p:pic>
      <p:sp>
        <p:nvSpPr>
          <p:cNvPr id="4" name="TextBox 3"/>
          <p:cNvSpPr txBox="1"/>
          <p:nvPr/>
        </p:nvSpPr>
        <p:spPr>
          <a:xfrm>
            <a:off x="1721916" y="5867400"/>
            <a:ext cx="6109365" cy="369332"/>
          </a:xfrm>
          <a:prstGeom prst="rect">
            <a:avLst/>
          </a:prstGeom>
          <a:noFill/>
        </p:spPr>
        <p:txBody>
          <a:bodyPr wrap="none" rtlCol="0">
            <a:spAutoFit/>
          </a:bodyPr>
          <a:lstStyle/>
          <a:p>
            <a:pPr algn="ctr"/>
            <a:r>
              <a:rPr lang="en-US" dirty="0" smtClean="0"/>
              <a:t>Machine learning framework for flooding attack prevention</a:t>
            </a:r>
            <a:endParaRPr lang="en-US" dirty="0"/>
          </a:p>
        </p:txBody>
      </p:sp>
    </p:spTree>
    <p:extLst>
      <p:ext uri="{BB962C8B-B14F-4D97-AF65-F5344CB8AC3E}">
        <p14:creationId xmlns:p14="http://schemas.microsoft.com/office/powerpoint/2010/main" val="1276682000"/>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Proposed Methodology (Cont.)</a:t>
            </a:r>
          </a:p>
        </p:txBody>
      </p:sp>
      <p:sp>
        <p:nvSpPr>
          <p:cNvPr id="3" name="Content Placeholder 2"/>
          <p:cNvSpPr>
            <a:spLocks noGrp="1"/>
          </p:cNvSpPr>
          <p:nvPr>
            <p:ph idx="1"/>
          </p:nvPr>
        </p:nvSpPr>
        <p:spPr>
          <a:xfrm>
            <a:off x="533399" y="2133600"/>
            <a:ext cx="6096001" cy="3962400"/>
          </a:xfrm>
        </p:spPr>
        <p:txBody>
          <a:bodyPr>
            <a:normAutofit/>
          </a:bodyPr>
          <a:lstStyle/>
          <a:p>
            <a:r>
              <a:rPr lang="en-US" sz="2400" dirty="0" smtClean="0"/>
              <a:t>For supervised learning:</a:t>
            </a:r>
          </a:p>
          <a:p>
            <a:pPr lvl="1"/>
            <a:r>
              <a:rPr lang="en-US" dirty="0" smtClean="0"/>
              <a:t>Random forest</a:t>
            </a:r>
          </a:p>
          <a:p>
            <a:pPr lvl="1"/>
            <a:r>
              <a:rPr lang="en-US" dirty="0" smtClean="0"/>
              <a:t>Neural network</a:t>
            </a:r>
          </a:p>
          <a:p>
            <a:pPr lvl="1"/>
            <a:endParaRPr lang="en-US" dirty="0"/>
          </a:p>
          <a:p>
            <a:r>
              <a:rPr lang="en-US" sz="2400" dirty="0" smtClean="0"/>
              <a:t>For Semi-supervised learning:</a:t>
            </a:r>
          </a:p>
          <a:p>
            <a:pPr lvl="1"/>
            <a:r>
              <a:rPr lang="en-US" dirty="0"/>
              <a:t> </a:t>
            </a:r>
            <a:r>
              <a:rPr lang="en-US" dirty="0" smtClean="0"/>
              <a:t>Self-Training</a:t>
            </a:r>
          </a:p>
          <a:p>
            <a:pPr lvl="1"/>
            <a:r>
              <a:rPr lang="en-US" dirty="0" smtClean="0"/>
              <a:t>Label propagation</a:t>
            </a:r>
          </a:p>
        </p:txBody>
      </p:sp>
      <p:sp>
        <p:nvSpPr>
          <p:cNvPr id="4" name="Rectangle 3"/>
          <p:cNvSpPr/>
          <p:nvPr/>
        </p:nvSpPr>
        <p:spPr>
          <a:xfrm>
            <a:off x="533399" y="1254274"/>
            <a:ext cx="2770310" cy="461665"/>
          </a:xfrm>
          <a:prstGeom prst="rect">
            <a:avLst/>
          </a:prstGeom>
        </p:spPr>
        <p:txBody>
          <a:bodyPr wrap="none">
            <a:spAutoFit/>
          </a:bodyPr>
          <a:lstStyle/>
          <a:p>
            <a:r>
              <a:rPr lang="en-US" sz="2400" u="sng" dirty="0">
                <a:latin typeface="Times New Roman" panose="02020603050405020304" pitchFamily="18" charset="0"/>
                <a:cs typeface="Times New Roman" panose="02020603050405020304" pitchFamily="18" charset="0"/>
              </a:rPr>
              <a:t>Algorithm </a:t>
            </a:r>
            <a:r>
              <a:rPr lang="en-US" sz="2400" u="sng" dirty="0" smtClean="0">
                <a:latin typeface="Times New Roman" panose="02020603050405020304" pitchFamily="18" charset="0"/>
                <a:cs typeface="Times New Roman" panose="02020603050405020304" pitchFamily="18" charset="0"/>
              </a:rPr>
              <a:t>Selection:</a:t>
            </a:r>
            <a:endParaRPr lang="en-US" sz="2400"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23522291"/>
      </p:ext>
    </p:extLst>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Proposed Methodology (Cont.)</a:t>
            </a:r>
          </a:p>
        </p:txBody>
      </p:sp>
      <p:sp>
        <p:nvSpPr>
          <p:cNvPr id="3" name="Content Placeholder 2"/>
          <p:cNvSpPr>
            <a:spLocks noGrp="1"/>
          </p:cNvSpPr>
          <p:nvPr>
            <p:ph idx="1"/>
          </p:nvPr>
        </p:nvSpPr>
        <p:spPr>
          <a:xfrm>
            <a:off x="609599" y="928688"/>
            <a:ext cx="8177213" cy="5472112"/>
          </a:xfrm>
        </p:spPr>
        <p:txBody>
          <a:bodyPr/>
          <a:lstStyle/>
          <a:p>
            <a:pPr marL="0" indent="0">
              <a:buNone/>
            </a:pPr>
            <a:endParaRPr lang="en-US" sz="2400" dirty="0" smtClean="0"/>
          </a:p>
          <a:p>
            <a:pPr marL="0" indent="0">
              <a:buNone/>
            </a:pPr>
            <a:r>
              <a:rPr lang="en-US" sz="2400" dirty="0" smtClean="0"/>
              <a:t>Machine learning tool:</a:t>
            </a:r>
          </a:p>
          <a:p>
            <a:pPr marL="0" indent="0">
              <a:buNone/>
            </a:pPr>
            <a:endParaRPr lang="en-US" sz="2400" dirty="0"/>
          </a:p>
          <a:p>
            <a:pPr marL="0" indent="0">
              <a:buNone/>
            </a:pPr>
            <a:endParaRPr lang="en-US" sz="2400" dirty="0" smtClean="0"/>
          </a:p>
          <a:p>
            <a:pPr marL="0" indent="0">
              <a:buNone/>
            </a:pPr>
            <a:endParaRPr lang="en-US" sz="2400" b="1" dirty="0" smtClean="0">
              <a:solidFill>
                <a:schemeClr val="accent2">
                  <a:lumMod val="75000"/>
                </a:schemeClr>
              </a:solidFill>
            </a:endParaRPr>
          </a:p>
          <a:p>
            <a:pPr marL="0" indent="0">
              <a:buNone/>
            </a:pPr>
            <a:endParaRPr lang="en-US" sz="2400" b="1" dirty="0" smtClean="0">
              <a:solidFill>
                <a:schemeClr val="accent2">
                  <a:lumMod val="75000"/>
                </a:schemeClr>
              </a:solidFill>
            </a:endParaRPr>
          </a:p>
          <a:p>
            <a:pPr marL="0" indent="0">
              <a:buNone/>
            </a:pPr>
            <a:r>
              <a:rPr lang="en-US" sz="2400" b="1" dirty="0" smtClean="0">
                <a:solidFill>
                  <a:schemeClr val="accent2">
                    <a:lumMod val="75000"/>
                  </a:schemeClr>
                </a:solidFill>
              </a:rPr>
              <a:t>Scikit-learn</a:t>
            </a:r>
            <a:r>
              <a:rPr lang="en-US" sz="2400" dirty="0" smtClean="0"/>
              <a:t>: It </a:t>
            </a:r>
            <a:r>
              <a:rPr lang="en-US" sz="2400" dirty="0"/>
              <a:t>is a </a:t>
            </a:r>
            <a:r>
              <a:rPr lang="en-US" sz="2400" dirty="0" smtClean="0"/>
              <a:t>free </a:t>
            </a:r>
            <a:r>
              <a:rPr lang="en-US" sz="2400" dirty="0"/>
              <a:t>machine learning library for the Python programming language</a:t>
            </a:r>
          </a:p>
        </p:txBody>
      </p:sp>
      <p:pic>
        <p:nvPicPr>
          <p:cNvPr id="1036" name="Picture 12" descr="Related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1959768"/>
            <a:ext cx="1857375" cy="13930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7542411"/>
      </p:ext>
    </p:extLst>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Proposed Methodology (Cont.)</a:t>
            </a:r>
          </a:p>
        </p:txBody>
      </p:sp>
      <p:sp>
        <p:nvSpPr>
          <p:cNvPr id="3" name="Content Placeholder 2"/>
          <p:cNvSpPr>
            <a:spLocks noGrp="1"/>
          </p:cNvSpPr>
          <p:nvPr>
            <p:ph idx="1"/>
          </p:nvPr>
        </p:nvSpPr>
        <p:spPr>
          <a:xfrm>
            <a:off x="304799" y="2520652"/>
            <a:ext cx="8482013" cy="3041948"/>
          </a:xfrm>
        </p:spPr>
        <p:txBody>
          <a:bodyPr>
            <a:normAutofit/>
          </a:bodyPr>
          <a:lstStyle/>
          <a:p>
            <a:pPr marL="385763" indent="-385763">
              <a:buFont typeface="+mj-lt"/>
              <a:buAutoNum type="arabicPeriod"/>
            </a:pPr>
            <a:r>
              <a:rPr lang="en-US" sz="2400" dirty="0"/>
              <a:t> </a:t>
            </a:r>
            <a:r>
              <a:rPr lang="en-US" sz="2400" dirty="0" smtClean="0"/>
              <a:t>Dataset </a:t>
            </a:r>
            <a:r>
              <a:rPr lang="en-US" sz="2400" dirty="0"/>
              <a:t>from University of California Irvine (UCI) repository, namely, “Burst Header Packet (BHP) flooding attack on Optical Burst Switching (OBS) Network Data Set</a:t>
            </a:r>
            <a:r>
              <a:rPr lang="en-US" sz="2400" dirty="0" smtClean="0"/>
              <a:t>.”</a:t>
            </a:r>
          </a:p>
          <a:p>
            <a:pPr marL="385763" indent="-385763">
              <a:buFont typeface="+mj-lt"/>
              <a:buAutoNum type="arabicPeriod"/>
            </a:pPr>
            <a:endParaRPr lang="en-US" sz="2400" dirty="0"/>
          </a:p>
          <a:p>
            <a:pPr marL="385763" indent="-385763">
              <a:buFont typeface="+mj-lt"/>
              <a:buAutoNum type="arabicPeriod"/>
            </a:pPr>
            <a:r>
              <a:rPr lang="en-US" sz="2400" dirty="0"/>
              <a:t>Dataset from </a:t>
            </a:r>
            <a:r>
              <a:rPr lang="en-US" sz="2400" dirty="0" err="1"/>
              <a:t>NCTUns</a:t>
            </a:r>
            <a:r>
              <a:rPr lang="en-US" sz="2400" dirty="0"/>
              <a:t> network simulator</a:t>
            </a:r>
          </a:p>
          <a:p>
            <a:pPr marL="385763" indent="-385763">
              <a:buFont typeface="+mj-lt"/>
              <a:buAutoNum type="arabicPeriod"/>
            </a:pPr>
            <a:endParaRPr lang="en-US" sz="2400" dirty="0"/>
          </a:p>
        </p:txBody>
      </p:sp>
      <p:sp>
        <p:nvSpPr>
          <p:cNvPr id="4" name="TextBox 3"/>
          <p:cNvSpPr txBox="1"/>
          <p:nvPr/>
        </p:nvSpPr>
        <p:spPr>
          <a:xfrm>
            <a:off x="304799" y="1447800"/>
            <a:ext cx="2206053" cy="461665"/>
          </a:xfrm>
          <a:prstGeom prst="rect">
            <a:avLst/>
          </a:prstGeom>
          <a:noFill/>
        </p:spPr>
        <p:txBody>
          <a:bodyPr wrap="none" rtlCol="0">
            <a:spAutoFit/>
          </a:bodyPr>
          <a:lstStyle/>
          <a:p>
            <a:r>
              <a:rPr lang="en-US" sz="2400" u="sng" dirty="0" smtClean="0">
                <a:latin typeface="Times New Roman" panose="02020603050405020304" pitchFamily="18" charset="0"/>
                <a:cs typeface="Times New Roman" panose="02020603050405020304" pitchFamily="18" charset="0"/>
              </a:rPr>
              <a:t>Data Collection:</a:t>
            </a:r>
            <a:endParaRPr lang="en-US" sz="2400"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24544178"/>
      </p:ext>
    </p:extLst>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Proposed Methodology (Cont.)</a:t>
            </a:r>
          </a:p>
        </p:txBody>
      </p:sp>
      <p:sp>
        <p:nvSpPr>
          <p:cNvPr id="3" name="Content Placeholder 2"/>
          <p:cNvSpPr>
            <a:spLocks noGrp="1"/>
          </p:cNvSpPr>
          <p:nvPr>
            <p:ph idx="1"/>
          </p:nvPr>
        </p:nvSpPr>
        <p:spPr>
          <a:xfrm>
            <a:off x="647699" y="2362200"/>
            <a:ext cx="7848601" cy="3200400"/>
          </a:xfrm>
        </p:spPr>
        <p:txBody>
          <a:bodyPr>
            <a:normAutofit/>
          </a:bodyPr>
          <a:lstStyle/>
          <a:p>
            <a:endParaRPr lang="en-US" sz="2400" dirty="0" smtClean="0"/>
          </a:p>
          <a:p>
            <a:r>
              <a:rPr lang="en-US" sz="2400" dirty="0" smtClean="0"/>
              <a:t>The </a:t>
            </a:r>
            <a:r>
              <a:rPr lang="en-US" sz="2400" dirty="0"/>
              <a:t>security model will be implemented, tested and verified </a:t>
            </a:r>
            <a:r>
              <a:rPr lang="en-US" sz="2400" dirty="0" smtClean="0"/>
              <a:t>using </a:t>
            </a:r>
            <a:r>
              <a:rPr lang="en-US" sz="2400" dirty="0" err="1"/>
              <a:t>NCTUns</a:t>
            </a:r>
            <a:r>
              <a:rPr lang="en-US" sz="2400" dirty="0"/>
              <a:t> </a:t>
            </a:r>
            <a:r>
              <a:rPr lang="en-US" sz="2400" dirty="0" smtClean="0"/>
              <a:t>software</a:t>
            </a:r>
          </a:p>
          <a:p>
            <a:pPr marL="0" indent="0">
              <a:buNone/>
            </a:pPr>
            <a:endParaRPr lang="en-US" sz="2400" dirty="0" smtClean="0"/>
          </a:p>
          <a:p>
            <a:r>
              <a:rPr lang="en-US" sz="2400" dirty="0" smtClean="0"/>
              <a:t>We shall compare our work with some other similar work.</a:t>
            </a:r>
            <a:endParaRPr lang="en-US" sz="2400" dirty="0"/>
          </a:p>
        </p:txBody>
      </p:sp>
      <p:sp>
        <p:nvSpPr>
          <p:cNvPr id="4" name="TextBox 3"/>
          <p:cNvSpPr txBox="1"/>
          <p:nvPr/>
        </p:nvSpPr>
        <p:spPr>
          <a:xfrm>
            <a:off x="647699" y="1676400"/>
            <a:ext cx="1600118" cy="461665"/>
          </a:xfrm>
          <a:prstGeom prst="rect">
            <a:avLst/>
          </a:prstGeom>
          <a:noFill/>
        </p:spPr>
        <p:txBody>
          <a:bodyPr wrap="none" rtlCol="0">
            <a:spAutoFit/>
          </a:bodyPr>
          <a:lstStyle/>
          <a:p>
            <a:r>
              <a:rPr lang="en-US" sz="2400" u="sng" dirty="0" smtClean="0">
                <a:latin typeface="Times New Roman" panose="02020603050405020304" pitchFamily="18" charset="0"/>
                <a:cs typeface="Times New Roman" panose="02020603050405020304" pitchFamily="18" charset="0"/>
              </a:rPr>
              <a:t>Evaluation:</a:t>
            </a:r>
            <a:endParaRPr lang="en-US" sz="2400"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144339"/>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a:xfrm>
            <a:off x="144463" y="1752600"/>
            <a:ext cx="8642350" cy="4648200"/>
          </a:xfrm>
        </p:spPr>
        <p:txBody>
          <a:bodyPr/>
          <a:lstStyle/>
          <a:p>
            <a:r>
              <a:rPr lang="en-US" dirty="0" smtClean="0"/>
              <a:t>In this thesis, we shall implement machine learning model to prevent BHP and DB flooding attacks in optical burst switching network</a:t>
            </a:r>
          </a:p>
          <a:p>
            <a:endParaRPr lang="en-US" dirty="0" smtClean="0"/>
          </a:p>
          <a:p>
            <a:r>
              <a:rPr lang="en-US" dirty="0" smtClean="0"/>
              <a:t>We shall design and evaluate a framework that combines supervised and semi-supervised machine learning model for a sustainable defense against those threats</a:t>
            </a:r>
            <a:endParaRPr lang="en-US" dirty="0"/>
          </a:p>
        </p:txBody>
      </p:sp>
    </p:spTree>
    <p:extLst>
      <p:ext uri="{BB962C8B-B14F-4D97-AF65-F5344CB8AC3E}">
        <p14:creationId xmlns:p14="http://schemas.microsoft.com/office/powerpoint/2010/main" val="2823371762"/>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a:bodyPr>
          <a:lstStyle/>
          <a:p>
            <a:pPr marL="385763" indent="-385763">
              <a:buFont typeface="+mj-lt"/>
              <a:buAutoNum type="arabicPeriod"/>
            </a:pPr>
            <a:r>
              <a:rPr lang="en-US" sz="1800" dirty="0"/>
              <a:t>Rajab, Adel, et al. "Countering burst header packet flooding attack in optical burst switching network." International Conference on Information Security Practice and Experience. Springer, Cham, 2016.</a:t>
            </a:r>
          </a:p>
          <a:p>
            <a:pPr marL="385763" indent="-385763">
              <a:buFont typeface="+mj-lt"/>
              <a:buAutoNum type="arabicPeriod"/>
            </a:pPr>
            <a:r>
              <a:rPr lang="en-US" sz="1800" dirty="0"/>
              <a:t>Rajab, Adel, Chin-</a:t>
            </a:r>
            <a:r>
              <a:rPr lang="en-US" sz="1800" dirty="0" err="1"/>
              <a:t>Tser</a:t>
            </a:r>
            <a:r>
              <a:rPr lang="en-US" sz="1800" dirty="0"/>
              <a:t> Huang, and Mohammed Al-</a:t>
            </a:r>
            <a:r>
              <a:rPr lang="en-US" sz="1800" dirty="0" err="1"/>
              <a:t>Shargabi</a:t>
            </a:r>
            <a:r>
              <a:rPr lang="en-US" sz="1800" dirty="0"/>
              <a:t>. "Decision tree rule learning approach to counter burst header packet flooding attack in Optical Burst Switching network." Optical Switching and Networking 29 (2018): 15-26.</a:t>
            </a:r>
          </a:p>
          <a:p>
            <a:pPr marL="385763" indent="-385763">
              <a:buFont typeface="+mj-lt"/>
              <a:buAutoNum type="arabicPeriod"/>
            </a:pPr>
            <a:r>
              <a:rPr lang="en-US" sz="1800" dirty="0"/>
              <a:t>Musumeci, Francesco, et al. "A Survey on Application of Machine Learning Techniques in Optical Networks." arXiv preprint arXiv:1803.07976 (2018).</a:t>
            </a:r>
          </a:p>
          <a:p>
            <a:pPr marL="385763" indent="-385763">
              <a:buFont typeface="+mj-lt"/>
              <a:buAutoNum type="arabicPeriod"/>
            </a:pPr>
            <a:r>
              <a:rPr lang="en-US" sz="1800" dirty="0"/>
              <a:t>Mata, Javier, et al. "Artificial intelligence (AI) methods in optical networks: A comprehensive survey." Optical Switching and Networking (2018).</a:t>
            </a:r>
          </a:p>
          <a:p>
            <a:pPr marL="385763" indent="-385763">
              <a:buFont typeface="+mj-lt"/>
              <a:buAutoNum type="arabicPeriod"/>
            </a:pPr>
            <a:r>
              <a:rPr lang="en-US" sz="1800" dirty="0"/>
              <a:t>Coulibaly, </a:t>
            </a:r>
            <a:r>
              <a:rPr lang="en-US" sz="1800" dirty="0" err="1"/>
              <a:t>Yahaya</a:t>
            </a:r>
            <a:r>
              <a:rPr lang="en-US" sz="1800" dirty="0"/>
              <a:t>, et al. "Secure burst control packet scheme for Optical Burst Switching networks." Broadband and Photonics Conference (IBP), 2015 IEEE International. IEEE, 2015.</a:t>
            </a:r>
          </a:p>
          <a:p>
            <a:pPr marL="385763" indent="-385763">
              <a:buFont typeface="+mj-lt"/>
              <a:buAutoNum type="arabicPeriod"/>
            </a:pPr>
            <a:r>
              <a:rPr lang="en-US" sz="1800" dirty="0"/>
              <a:t>Chen, </a:t>
            </a:r>
            <a:r>
              <a:rPr lang="en-US" sz="1800" dirty="0" err="1"/>
              <a:t>Yuhua</a:t>
            </a:r>
            <a:r>
              <a:rPr lang="en-US" sz="1800" dirty="0"/>
              <a:t>, and </a:t>
            </a:r>
            <a:r>
              <a:rPr lang="en-US" sz="1800" dirty="0" err="1"/>
              <a:t>Pramode</a:t>
            </a:r>
            <a:r>
              <a:rPr lang="en-US" sz="1800" dirty="0"/>
              <a:t> K. </a:t>
            </a:r>
            <a:r>
              <a:rPr lang="en-US" sz="1800" dirty="0" err="1"/>
              <a:t>Verma</a:t>
            </a:r>
            <a:r>
              <a:rPr lang="en-US" sz="1800" dirty="0"/>
              <a:t>. "Secure optical burst switching: Framework and research directions." IEEE Communications magazine 46.8 (2008).</a:t>
            </a:r>
          </a:p>
        </p:txBody>
      </p:sp>
    </p:spTree>
    <p:extLst>
      <p:ext uri="{BB962C8B-B14F-4D97-AF65-F5344CB8AC3E}">
        <p14:creationId xmlns:p14="http://schemas.microsoft.com/office/powerpoint/2010/main" val="3487011795"/>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44463" y="2349296"/>
            <a:ext cx="8642350" cy="2630895"/>
          </a:xfrm>
          <a:prstGeom prst="rect">
            <a:avLst/>
          </a:prstGeom>
        </p:spPr>
      </p:pic>
      <p:sp>
        <p:nvSpPr>
          <p:cNvPr id="5" name="Rectangle 4"/>
          <p:cNvSpPr/>
          <p:nvPr/>
        </p:nvSpPr>
        <p:spPr>
          <a:xfrm>
            <a:off x="381000" y="1408288"/>
            <a:ext cx="3903633" cy="400110"/>
          </a:xfrm>
          <a:prstGeom prst="rect">
            <a:avLst/>
          </a:prstGeom>
        </p:spPr>
        <p:txBody>
          <a:bodyPr wrap="none">
            <a:spAutoFit/>
          </a:bodyPr>
          <a:lstStyle/>
          <a:p>
            <a:r>
              <a:rPr lang="en-US" sz="2000" u="sng" dirty="0"/>
              <a:t>Optical Burst </a:t>
            </a:r>
            <a:r>
              <a:rPr lang="en-US" sz="2000" u="sng" dirty="0" smtClean="0"/>
              <a:t>Switching Network:</a:t>
            </a:r>
            <a:endParaRPr lang="en-US" sz="2000" dirty="0"/>
          </a:p>
        </p:txBody>
      </p:sp>
      <p:sp>
        <p:nvSpPr>
          <p:cNvPr id="6" name="Title 5"/>
          <p:cNvSpPr>
            <a:spLocks noGrp="1"/>
          </p:cNvSpPr>
          <p:nvPr>
            <p:ph type="title"/>
          </p:nvPr>
        </p:nvSpPr>
        <p:spPr>
          <a:prstGeom prst="rect">
            <a:avLst/>
          </a:prstGeom>
        </p:spPr>
        <p:txBody>
          <a:bodyPr vert="horz" lIns="68580" tIns="34290" rIns="68580" bIns="34290" rtlCol="0" anchor="ctr">
            <a:normAutofit/>
          </a:bodyPr>
          <a:lstStyle/>
          <a:p>
            <a:pPr>
              <a:lnSpc>
                <a:spcPct val="90000"/>
              </a:lnSpc>
              <a:spcBef>
                <a:spcPct val="0"/>
              </a:spcBef>
            </a:pPr>
            <a:r>
              <a:rPr lang="en-US" dirty="0" smtClean="0"/>
              <a:t>Introduction (Cont.)</a:t>
            </a:r>
            <a:endParaRPr lang="en-US" dirty="0"/>
          </a:p>
        </p:txBody>
      </p:sp>
    </p:spTree>
    <p:extLst>
      <p:ext uri="{BB962C8B-B14F-4D97-AF65-F5344CB8AC3E}">
        <p14:creationId xmlns:p14="http://schemas.microsoft.com/office/powerpoint/2010/main" val="1284434802"/>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144463" y="1123948"/>
            <a:ext cx="8642350" cy="5081592"/>
          </a:xfrm>
          <a:prstGeom prst="rect">
            <a:avLst/>
          </a:prstGeom>
        </p:spPr>
      </p:pic>
      <p:sp>
        <p:nvSpPr>
          <p:cNvPr id="5" name="Title 4"/>
          <p:cNvSpPr>
            <a:spLocks noGrp="1"/>
          </p:cNvSpPr>
          <p:nvPr>
            <p:ph type="title"/>
          </p:nvPr>
        </p:nvSpPr>
        <p:spPr>
          <a:prstGeom prst="rect">
            <a:avLst/>
          </a:prstGeom>
        </p:spPr>
        <p:txBody>
          <a:bodyPr vert="horz" lIns="68580" tIns="34290" rIns="68580" bIns="34290" rtlCol="0" anchor="ctr">
            <a:normAutofit/>
          </a:bodyPr>
          <a:lstStyle/>
          <a:p>
            <a:pPr>
              <a:lnSpc>
                <a:spcPct val="90000"/>
              </a:lnSpc>
            </a:pPr>
            <a:r>
              <a:rPr lang="en-US" dirty="0" smtClean="0"/>
              <a:t>Introduction (Cont.)</a:t>
            </a:r>
            <a:endParaRPr lang="en-US" dirty="0"/>
          </a:p>
        </p:txBody>
      </p:sp>
    </p:spTree>
    <p:extLst>
      <p:ext uri="{BB962C8B-B14F-4D97-AF65-F5344CB8AC3E}">
        <p14:creationId xmlns:p14="http://schemas.microsoft.com/office/powerpoint/2010/main" val="3115297677"/>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93350" y="1199296"/>
            <a:ext cx="3033203" cy="400110"/>
          </a:xfrm>
          <a:prstGeom prst="rect">
            <a:avLst/>
          </a:prstGeom>
        </p:spPr>
        <p:txBody>
          <a:bodyPr wrap="none">
            <a:spAutoFit/>
          </a:bodyPr>
          <a:lstStyle/>
          <a:p>
            <a:r>
              <a:rPr lang="en-US" sz="2000" u="sng" dirty="0"/>
              <a:t>Threats in OBS </a:t>
            </a:r>
            <a:r>
              <a:rPr lang="en-US" sz="2000" u="sng" dirty="0" smtClean="0"/>
              <a:t>networks</a:t>
            </a:r>
            <a:endParaRPr lang="en-US" sz="2000" dirty="0"/>
          </a:p>
        </p:txBody>
      </p:sp>
      <p:sp>
        <p:nvSpPr>
          <p:cNvPr id="6" name="Title 5"/>
          <p:cNvSpPr>
            <a:spLocks noGrp="1"/>
          </p:cNvSpPr>
          <p:nvPr>
            <p:ph type="title"/>
          </p:nvPr>
        </p:nvSpPr>
        <p:spPr>
          <a:prstGeom prst="rect">
            <a:avLst/>
          </a:prstGeom>
        </p:spPr>
        <p:txBody>
          <a:bodyPr vert="horz" lIns="68580" tIns="34290" rIns="68580" bIns="34290" rtlCol="0" anchor="ctr">
            <a:normAutofit/>
          </a:bodyPr>
          <a:lstStyle/>
          <a:p>
            <a:pPr>
              <a:lnSpc>
                <a:spcPct val="90000"/>
              </a:lnSpc>
            </a:pPr>
            <a:r>
              <a:rPr lang="en-US" dirty="0"/>
              <a:t>Introduction </a:t>
            </a:r>
            <a:r>
              <a:rPr lang="en-US" dirty="0" smtClean="0"/>
              <a:t>(</a:t>
            </a:r>
            <a:r>
              <a:rPr lang="en-US" dirty="0"/>
              <a:t>Cont.)</a:t>
            </a:r>
          </a:p>
        </p:txBody>
      </p:sp>
      <p:graphicFrame>
        <p:nvGraphicFramePr>
          <p:cNvPr id="2" name="Table 1"/>
          <p:cNvGraphicFramePr>
            <a:graphicFrameLocks noGrp="1"/>
          </p:cNvGraphicFramePr>
          <p:nvPr>
            <p:extLst>
              <p:ext uri="{D42A27DB-BD31-4B8C-83A1-F6EECF244321}">
                <p14:modId xmlns:p14="http://schemas.microsoft.com/office/powerpoint/2010/main" val="2886366797"/>
              </p:ext>
            </p:extLst>
          </p:nvPr>
        </p:nvGraphicFramePr>
        <p:xfrm>
          <a:off x="1593350" y="2362200"/>
          <a:ext cx="5957299" cy="2697422"/>
        </p:xfrm>
        <a:graphic>
          <a:graphicData uri="http://schemas.openxmlformats.org/drawingml/2006/table">
            <a:tbl>
              <a:tblPr firstRow="1" bandRow="1">
                <a:tableStyleId>{ED083AE6-46FA-4A59-8FB0-9F97EB10719F}</a:tableStyleId>
              </a:tblPr>
              <a:tblGrid>
                <a:gridCol w="1762018"/>
                <a:gridCol w="4195281"/>
              </a:tblGrid>
              <a:tr h="304732">
                <a:tc>
                  <a:txBody>
                    <a:bodyPr/>
                    <a:lstStyle/>
                    <a:p>
                      <a:pPr algn="ctr"/>
                      <a:r>
                        <a:rPr lang="en-US" dirty="0" smtClean="0"/>
                        <a:t>Threat</a:t>
                      </a:r>
                      <a:endParaRPr lang="en-US" dirty="0"/>
                    </a:p>
                  </a:txBody>
                  <a:tcPr anchor="ctr"/>
                </a:tc>
                <a:tc>
                  <a:txBody>
                    <a:bodyPr/>
                    <a:lstStyle/>
                    <a:p>
                      <a:pPr algn="ctr"/>
                      <a:r>
                        <a:rPr lang="en-US" dirty="0" smtClean="0"/>
                        <a:t>Description</a:t>
                      </a:r>
                      <a:endParaRPr lang="en-US" dirty="0"/>
                    </a:p>
                  </a:txBody>
                  <a:tcPr anchor="ctr"/>
                </a:tc>
              </a:tr>
              <a:tr h="761829">
                <a:tc>
                  <a:txBody>
                    <a:bodyPr/>
                    <a:lstStyle/>
                    <a:p>
                      <a:pPr algn="ctr"/>
                      <a:r>
                        <a:rPr lang="en-US" sz="2000" dirty="0" smtClean="0"/>
                        <a:t>Land Attack</a:t>
                      </a:r>
                      <a:endParaRPr lang="en-US" sz="2000" dirty="0">
                        <a:latin typeface="Times New Roman" panose="02020603050405020304" pitchFamily="18" charset="0"/>
                        <a:cs typeface="Times New Roman" panose="02020603050405020304" pitchFamily="18" charset="0"/>
                      </a:endParaRPr>
                    </a:p>
                  </a:txBody>
                  <a:tcPr anchor="ctr"/>
                </a:tc>
                <a:tc>
                  <a:txBody>
                    <a:bodyPr/>
                    <a:lstStyle/>
                    <a:p>
                      <a:pPr algn="ctr"/>
                      <a:r>
                        <a:rPr lang="en-US" dirty="0" smtClean="0"/>
                        <a:t>the compromised node copies the BHP and transmits back to the source and to the intended destination. </a:t>
                      </a:r>
                      <a:endParaRPr lang="en-US" dirty="0"/>
                    </a:p>
                  </a:txBody>
                  <a:tcPr anchor="ctr"/>
                </a:tc>
              </a:tr>
              <a:tr h="141726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t>Burstification attack </a:t>
                      </a:r>
                      <a:endParaRPr lang="en-US" sz="2000" dirty="0" smtClean="0">
                        <a:latin typeface="Times New Roman" panose="02020603050405020304" pitchFamily="18" charset="0"/>
                        <a:cs typeface="Times New Roman" panose="02020603050405020304" pitchFamily="18" charset="0"/>
                      </a:endParaRPr>
                    </a:p>
                  </a:txBody>
                  <a:tcPr anchor="ctr"/>
                </a:tc>
                <a:tc>
                  <a:txBody>
                    <a:bodyPr/>
                    <a:lstStyle/>
                    <a:p>
                      <a:pPr algn="ctr"/>
                      <a:r>
                        <a:rPr lang="en-US" dirty="0" smtClean="0"/>
                        <a:t>changing the value of the size of the assembled bursts at the BHP. The increased burst size value could push the egress node to check the value of the same during disassembly</a:t>
                      </a:r>
                      <a:endParaRPr lang="en-US" dirty="0"/>
                    </a:p>
                  </a:txBody>
                  <a:tcPr anchor="ctr"/>
                </a:tc>
              </a:tr>
            </a:tbl>
          </a:graphicData>
        </a:graphic>
      </p:graphicFrame>
    </p:spTree>
    <p:extLst>
      <p:ext uri="{BB962C8B-B14F-4D97-AF65-F5344CB8AC3E}">
        <p14:creationId xmlns:p14="http://schemas.microsoft.com/office/powerpoint/2010/main" val="183648855"/>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910656" y="1600200"/>
            <a:ext cx="3129383" cy="400110"/>
          </a:xfrm>
          <a:prstGeom prst="rect">
            <a:avLst/>
          </a:prstGeom>
          <a:ln/>
        </p:spPr>
        <p:style>
          <a:lnRef idx="2">
            <a:schemeClr val="accent1"/>
          </a:lnRef>
          <a:fillRef idx="1">
            <a:schemeClr val="lt1"/>
          </a:fillRef>
          <a:effectRef idx="0">
            <a:schemeClr val="accent1"/>
          </a:effectRef>
          <a:fontRef idx="minor">
            <a:schemeClr val="dk1"/>
          </a:fontRef>
        </p:style>
        <p:txBody>
          <a:bodyPr wrap="none">
            <a:spAutoFit/>
          </a:bodyPr>
          <a:lstStyle/>
          <a:p>
            <a:pPr algn="ctr"/>
            <a:r>
              <a:rPr lang="en-US" sz="2000" b="1" dirty="0" err="1" smtClean="0"/>
              <a:t>DoS</a:t>
            </a:r>
            <a:r>
              <a:rPr lang="en-US" sz="2000" b="1" dirty="0" smtClean="0"/>
              <a:t> attacks </a:t>
            </a:r>
            <a:r>
              <a:rPr lang="en-US" sz="2000" b="1" dirty="0"/>
              <a:t>in OBS </a:t>
            </a:r>
            <a:r>
              <a:rPr lang="en-US" sz="2000" b="1" dirty="0" smtClean="0"/>
              <a:t>networks</a:t>
            </a:r>
            <a:endParaRPr lang="en-US" sz="2000" b="1" dirty="0"/>
          </a:p>
        </p:txBody>
      </p:sp>
      <p:sp>
        <p:nvSpPr>
          <p:cNvPr id="6" name="Title 5"/>
          <p:cNvSpPr>
            <a:spLocks noGrp="1"/>
          </p:cNvSpPr>
          <p:nvPr>
            <p:ph type="title"/>
          </p:nvPr>
        </p:nvSpPr>
        <p:spPr>
          <a:prstGeom prst="rect">
            <a:avLst/>
          </a:prstGeom>
        </p:spPr>
        <p:txBody>
          <a:bodyPr vert="horz" lIns="68580" tIns="34290" rIns="68580" bIns="34290" rtlCol="0" anchor="ctr">
            <a:normAutofit/>
          </a:bodyPr>
          <a:lstStyle/>
          <a:p>
            <a:pPr>
              <a:lnSpc>
                <a:spcPct val="90000"/>
              </a:lnSpc>
            </a:pPr>
            <a:r>
              <a:rPr lang="en-US" dirty="0"/>
              <a:t>Introduction </a:t>
            </a:r>
            <a:r>
              <a:rPr lang="en-US" dirty="0" smtClean="0"/>
              <a:t>(</a:t>
            </a:r>
            <a:r>
              <a:rPr lang="en-US" dirty="0"/>
              <a:t>Cont.)</a:t>
            </a:r>
          </a:p>
        </p:txBody>
      </p:sp>
      <p:sp>
        <p:nvSpPr>
          <p:cNvPr id="3" name="Rectangle 2"/>
          <p:cNvSpPr/>
          <p:nvPr/>
        </p:nvSpPr>
        <p:spPr bwMode="auto">
          <a:xfrm>
            <a:off x="1371600" y="3352800"/>
            <a:ext cx="2057400" cy="1371600"/>
          </a:xfrm>
          <a:prstGeom prst="rect">
            <a:avLst/>
          </a:prstGeom>
          <a:ln>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kumimoji="0" lang="en-US" sz="2000" b="1" i="0" u="none" strike="noStrike" cap="none" normalizeH="0" baseline="0" dirty="0" smtClean="0">
              <a:ln>
                <a:noFill/>
              </a:ln>
              <a:solidFill>
                <a:schemeClr val="tx1"/>
              </a:solidFill>
              <a:effectLst/>
              <a:latin typeface="Times New Roman" panose="02020603050405020304" pitchFamily="18" charset="0"/>
              <a:ea typeface="MS PGothic" pitchFamily="34" charset="-128"/>
              <a:cs typeface="Times New Roman" panose="02020603050405020304" pitchFamily="18" charset="0"/>
            </a:endParaRPr>
          </a:p>
          <a:p>
            <a:pPr marL="0" marR="0" indent="0" algn="ctr" defTabSz="914400" rtl="0" eaLnBrk="1" fontAlgn="base" latinLnBrk="0" hangingPunct="1">
              <a:lnSpc>
                <a:spcPct val="100000"/>
              </a:lnSpc>
              <a:spcBef>
                <a:spcPct val="5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anose="02020603050405020304" pitchFamily="18" charset="0"/>
                <a:ea typeface="MS PGothic" pitchFamily="34" charset="-128"/>
                <a:cs typeface="Times New Roman" panose="02020603050405020304" pitchFamily="18" charset="0"/>
              </a:rPr>
              <a:t>BHP flooding</a:t>
            </a:r>
            <a:r>
              <a:rPr kumimoji="0" lang="en-US" sz="2000" b="1" i="0" u="none" strike="noStrike" cap="none" normalizeH="0" dirty="0" smtClean="0">
                <a:ln>
                  <a:noFill/>
                </a:ln>
                <a:solidFill>
                  <a:schemeClr val="tx1"/>
                </a:solidFill>
                <a:effectLst/>
                <a:latin typeface="Times New Roman" panose="02020603050405020304" pitchFamily="18" charset="0"/>
                <a:ea typeface="MS PGothic" pitchFamily="34" charset="-128"/>
                <a:cs typeface="Times New Roman" panose="02020603050405020304" pitchFamily="18" charset="0"/>
              </a:rPr>
              <a:t> attack</a:t>
            </a:r>
            <a:endParaRPr kumimoji="0" lang="en-US" sz="2000" b="1" i="0" u="none" strike="noStrike" cap="none" normalizeH="0" baseline="0" dirty="0" smtClean="0">
              <a:ln>
                <a:noFill/>
              </a:ln>
              <a:solidFill>
                <a:schemeClr val="tx1"/>
              </a:solidFill>
              <a:effectLst/>
              <a:latin typeface="Times New Roman" panose="02020603050405020304" pitchFamily="18" charset="0"/>
              <a:ea typeface="MS PGothic" pitchFamily="34" charset="-128"/>
              <a:cs typeface="Times New Roman" panose="02020603050405020304" pitchFamily="18" charset="0"/>
            </a:endParaRPr>
          </a:p>
        </p:txBody>
      </p:sp>
      <p:sp>
        <p:nvSpPr>
          <p:cNvPr id="7" name="Rectangle 6"/>
          <p:cNvSpPr/>
          <p:nvPr/>
        </p:nvSpPr>
        <p:spPr bwMode="auto">
          <a:xfrm>
            <a:off x="5486400" y="3352800"/>
            <a:ext cx="2057400" cy="1371600"/>
          </a:xfrm>
          <a:prstGeom prst="rect">
            <a:avLst/>
          </a:prstGeom>
          <a:ln>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vert="horz" wrap="square" lIns="91440" tIns="45720" rIns="91440" bIns="45720" numCol="1" rtlCol="0" anchor="t" anchorCtr="0" compatLnSpc="1">
            <a:prstTxWarp prst="textNoShape">
              <a:avLst/>
            </a:prstTxWarp>
            <a:noAutofit/>
          </a:bodyPr>
          <a:lstStyle/>
          <a:p>
            <a:pPr marL="0" marR="0" indent="0" algn="ctr" defTabSz="914400" rtl="0" eaLnBrk="1" fontAlgn="base" latinLnBrk="0" hangingPunct="1">
              <a:lnSpc>
                <a:spcPct val="100000"/>
              </a:lnSpc>
              <a:spcBef>
                <a:spcPct val="50000"/>
              </a:spcBef>
              <a:spcAft>
                <a:spcPct val="0"/>
              </a:spcAft>
              <a:buClrTx/>
              <a:buSzTx/>
              <a:buFontTx/>
              <a:buNone/>
              <a:tabLst/>
            </a:pPr>
            <a:endParaRPr lang="en-US" sz="2000" b="1" dirty="0" smtClean="0">
              <a:solidFill>
                <a:schemeClr val="tx1"/>
              </a:solidFill>
              <a:latin typeface="Times New Roman" panose="02020603050405020304" pitchFamily="18" charset="0"/>
              <a:ea typeface="MS PGothic" pitchFamily="34" charset="-128"/>
              <a:cs typeface="Times New Roman" panose="02020603050405020304" pitchFamily="18" charset="0"/>
            </a:endParaRPr>
          </a:p>
          <a:p>
            <a:pPr marL="0" marR="0" indent="0" algn="ctr" defTabSz="914400" rtl="0" eaLnBrk="1" fontAlgn="base" latinLnBrk="0" hangingPunct="1">
              <a:lnSpc>
                <a:spcPct val="100000"/>
              </a:lnSpc>
              <a:spcBef>
                <a:spcPct val="50000"/>
              </a:spcBef>
              <a:spcAft>
                <a:spcPct val="0"/>
              </a:spcAft>
              <a:buClrTx/>
              <a:buSzTx/>
              <a:buFontTx/>
              <a:buNone/>
              <a:tabLst/>
            </a:pPr>
            <a:r>
              <a:rPr lang="en-US" sz="2000" b="1" dirty="0" smtClean="0">
                <a:solidFill>
                  <a:schemeClr val="tx1"/>
                </a:solidFill>
                <a:latin typeface="Times New Roman" panose="02020603050405020304" pitchFamily="18" charset="0"/>
                <a:ea typeface="MS PGothic" pitchFamily="34" charset="-128"/>
                <a:cs typeface="Times New Roman" panose="02020603050405020304" pitchFamily="18" charset="0"/>
              </a:rPr>
              <a:t>DB flooding attack</a:t>
            </a:r>
            <a:endParaRPr kumimoji="0" lang="en-US" sz="2000" b="1" i="0" u="none" strike="noStrike" cap="none" normalizeH="0" baseline="0" dirty="0" smtClean="0">
              <a:ln>
                <a:noFill/>
              </a:ln>
              <a:solidFill>
                <a:schemeClr val="tx1"/>
              </a:solidFill>
              <a:effectLst/>
              <a:latin typeface="Times New Roman" panose="02020603050405020304" pitchFamily="18" charset="0"/>
              <a:ea typeface="MS PGothic" pitchFamily="34" charset="-128"/>
              <a:cs typeface="Times New Roman" panose="02020603050405020304" pitchFamily="18" charset="0"/>
            </a:endParaRPr>
          </a:p>
        </p:txBody>
      </p:sp>
      <p:cxnSp>
        <p:nvCxnSpPr>
          <p:cNvPr id="8" name="Elbow Connector 7"/>
          <p:cNvCxnSpPr>
            <a:stCxn id="5" idx="2"/>
            <a:endCxn id="3" idx="0"/>
          </p:cNvCxnSpPr>
          <p:nvPr/>
        </p:nvCxnSpPr>
        <p:spPr bwMode="auto">
          <a:xfrm rot="5400000">
            <a:off x="2761579" y="1639031"/>
            <a:ext cx="1352490" cy="2075048"/>
          </a:xfrm>
          <a:prstGeom prst="bentConnector3">
            <a:avLst/>
          </a:prstGeom>
          <a:ln>
            <a:headEnd type="none" w="med" len="med"/>
            <a:tailEnd type="triangle"/>
          </a:ln>
        </p:spPr>
        <p:style>
          <a:lnRef idx="1">
            <a:schemeClr val="dk1"/>
          </a:lnRef>
          <a:fillRef idx="0">
            <a:schemeClr val="dk1"/>
          </a:fillRef>
          <a:effectRef idx="0">
            <a:schemeClr val="dk1"/>
          </a:effectRef>
          <a:fontRef idx="minor">
            <a:schemeClr val="tx1"/>
          </a:fontRef>
        </p:style>
      </p:cxnSp>
      <p:cxnSp>
        <p:nvCxnSpPr>
          <p:cNvPr id="10" name="Elbow Connector 9"/>
          <p:cNvCxnSpPr>
            <a:stCxn id="5" idx="2"/>
            <a:endCxn id="7" idx="0"/>
          </p:cNvCxnSpPr>
          <p:nvPr/>
        </p:nvCxnSpPr>
        <p:spPr bwMode="auto">
          <a:xfrm rot="16200000" flipH="1">
            <a:off x="4818979" y="1656679"/>
            <a:ext cx="1352490" cy="2039752"/>
          </a:xfrm>
          <a:prstGeom prst="bentConnector3">
            <a:avLst/>
          </a:prstGeom>
          <a:ln>
            <a:headEnd type="none" w="med" len="med"/>
            <a:tailEnd type="triangle"/>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757406022"/>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695325" y="2819400"/>
            <a:ext cx="7610475" cy="3352800"/>
          </a:xfrm>
          <a:prstGeom prst="rect">
            <a:avLst/>
          </a:prstGeom>
        </p:spPr>
      </p:pic>
      <p:sp>
        <p:nvSpPr>
          <p:cNvPr id="6" name="Title 5"/>
          <p:cNvSpPr>
            <a:spLocks noGrp="1"/>
          </p:cNvSpPr>
          <p:nvPr>
            <p:ph type="title"/>
          </p:nvPr>
        </p:nvSpPr>
        <p:spPr>
          <a:prstGeom prst="rect">
            <a:avLst/>
          </a:prstGeom>
        </p:spPr>
        <p:txBody>
          <a:bodyPr vert="horz" lIns="68580" tIns="34290" rIns="68580" bIns="34290" rtlCol="0" anchor="ctr">
            <a:normAutofit/>
          </a:bodyPr>
          <a:lstStyle/>
          <a:p>
            <a:pPr>
              <a:lnSpc>
                <a:spcPct val="90000"/>
              </a:lnSpc>
            </a:pPr>
            <a:r>
              <a:rPr lang="en-US" dirty="0"/>
              <a:t>Introduction </a:t>
            </a:r>
            <a:r>
              <a:rPr lang="en-US" dirty="0" smtClean="0"/>
              <a:t>(</a:t>
            </a:r>
            <a:r>
              <a:rPr lang="en-US" dirty="0"/>
              <a:t>Cont.)</a:t>
            </a:r>
          </a:p>
        </p:txBody>
      </p:sp>
      <p:sp>
        <p:nvSpPr>
          <p:cNvPr id="7" name="Rectangle 6"/>
          <p:cNvSpPr/>
          <p:nvPr/>
        </p:nvSpPr>
        <p:spPr>
          <a:xfrm>
            <a:off x="322997" y="1000837"/>
            <a:ext cx="2701189" cy="461665"/>
          </a:xfrm>
          <a:prstGeom prst="rect">
            <a:avLst/>
          </a:prstGeom>
        </p:spPr>
        <p:txBody>
          <a:bodyPr wrap="none">
            <a:spAutoFit/>
          </a:bodyPr>
          <a:lstStyle/>
          <a:p>
            <a:r>
              <a:rPr lang="en-US" sz="2400" u="sng" dirty="0">
                <a:latin typeface="Times New Roman" panose="02020603050405020304" pitchFamily="18" charset="0"/>
                <a:cs typeface="Times New Roman" panose="02020603050405020304" pitchFamily="18" charset="0"/>
              </a:rPr>
              <a:t>BHP flooding attack</a:t>
            </a:r>
            <a:endParaRPr lang="en-US" sz="2400" dirty="0">
              <a:latin typeface="Times New Roman" panose="02020603050405020304" pitchFamily="18" charset="0"/>
              <a:cs typeface="Times New Roman" panose="02020603050405020304" pitchFamily="18" charset="0"/>
            </a:endParaRPr>
          </a:p>
        </p:txBody>
      </p:sp>
      <p:sp>
        <p:nvSpPr>
          <p:cNvPr id="2" name="Rectangle 1"/>
          <p:cNvSpPr/>
          <p:nvPr/>
        </p:nvSpPr>
        <p:spPr>
          <a:xfrm>
            <a:off x="322997" y="1462502"/>
            <a:ext cx="8534400" cy="1200329"/>
          </a:xfrm>
          <a:prstGeom prst="rect">
            <a:avLst/>
          </a:prstGeom>
        </p:spPr>
        <p:txBody>
          <a:bodyPr wrap="square">
            <a:spAutoFit/>
          </a:bodyPr>
          <a:lstStyle/>
          <a:p>
            <a:pPr algn="just"/>
            <a:r>
              <a:rPr lang="en-US" sz="2400" dirty="0" smtClean="0">
                <a:latin typeface="Times New Roman" panose="02020603050405020304" pitchFamily="18" charset="0"/>
                <a:cs typeface="Times New Roman" panose="02020603050405020304" pitchFamily="18" charset="0"/>
              </a:rPr>
              <a:t>Here, </a:t>
            </a:r>
            <a:r>
              <a:rPr lang="en-US" sz="2400" dirty="0">
                <a:latin typeface="Times New Roman" panose="02020603050405020304" pitchFamily="18" charset="0"/>
                <a:cs typeface="Times New Roman" panose="02020603050405020304" pitchFamily="18" charset="0"/>
              </a:rPr>
              <a:t>a source </a:t>
            </a:r>
            <a:r>
              <a:rPr lang="en-US" sz="2400" dirty="0" smtClean="0">
                <a:latin typeface="Times New Roman" panose="02020603050405020304" pitchFamily="18" charset="0"/>
                <a:cs typeface="Times New Roman" panose="02020603050405020304" pitchFamily="18" charset="0"/>
              </a:rPr>
              <a:t>node </a:t>
            </a:r>
            <a:r>
              <a:rPr lang="en-US" sz="2400" dirty="0">
                <a:latin typeface="Times New Roman" panose="02020603050405020304" pitchFamily="18" charset="0"/>
                <a:cs typeface="Times New Roman" panose="02020603050405020304" pitchFamily="18" charset="0"/>
              </a:rPr>
              <a:t>gets compromised by an attacker and floods the network with only BHPs to reserve resources without sending actual </a:t>
            </a:r>
            <a:r>
              <a:rPr lang="en-US" sz="2400" dirty="0" smtClean="0">
                <a:latin typeface="Times New Roman" panose="02020603050405020304" pitchFamily="18" charset="0"/>
                <a:cs typeface="Times New Roman" panose="02020603050405020304" pitchFamily="18" charset="0"/>
              </a:rPr>
              <a:t>data.</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6082880"/>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prstGeom prst="rect">
            <a:avLst/>
          </a:prstGeom>
        </p:spPr>
        <p:txBody>
          <a:bodyPr vert="horz" lIns="68580" tIns="34290" rIns="68580" bIns="34290" rtlCol="0" anchor="ctr">
            <a:normAutofit/>
          </a:bodyPr>
          <a:lstStyle/>
          <a:p>
            <a:pPr>
              <a:lnSpc>
                <a:spcPct val="90000"/>
              </a:lnSpc>
            </a:pPr>
            <a:r>
              <a:rPr lang="en-US" dirty="0"/>
              <a:t>Introduction </a:t>
            </a:r>
            <a:r>
              <a:rPr lang="en-US" dirty="0" smtClean="0"/>
              <a:t>(</a:t>
            </a:r>
            <a:r>
              <a:rPr lang="en-US" dirty="0"/>
              <a:t>Cont.)</a:t>
            </a:r>
          </a:p>
        </p:txBody>
      </p:sp>
      <p:sp>
        <p:nvSpPr>
          <p:cNvPr id="7" name="Rectangle 6"/>
          <p:cNvSpPr/>
          <p:nvPr/>
        </p:nvSpPr>
        <p:spPr>
          <a:xfrm>
            <a:off x="322997" y="1000837"/>
            <a:ext cx="2541080" cy="461665"/>
          </a:xfrm>
          <a:prstGeom prst="rect">
            <a:avLst/>
          </a:prstGeom>
        </p:spPr>
        <p:txBody>
          <a:bodyPr wrap="none">
            <a:spAutoFit/>
          </a:bodyPr>
          <a:lstStyle/>
          <a:p>
            <a:r>
              <a:rPr lang="en-US" sz="2400" u="sng" dirty="0" smtClean="0">
                <a:latin typeface="Times New Roman" panose="02020603050405020304" pitchFamily="18" charset="0"/>
                <a:cs typeface="Times New Roman" panose="02020603050405020304" pitchFamily="18" charset="0"/>
              </a:rPr>
              <a:t>DB </a:t>
            </a:r>
            <a:r>
              <a:rPr lang="en-US" sz="2400" u="sng" dirty="0">
                <a:latin typeface="Times New Roman" panose="02020603050405020304" pitchFamily="18" charset="0"/>
                <a:cs typeface="Times New Roman" panose="02020603050405020304" pitchFamily="18" charset="0"/>
              </a:rPr>
              <a:t>flooding attack</a:t>
            </a:r>
            <a:endParaRPr lang="en-US" sz="2400" dirty="0">
              <a:latin typeface="Times New Roman" panose="02020603050405020304" pitchFamily="18" charset="0"/>
              <a:cs typeface="Times New Roman" panose="02020603050405020304" pitchFamily="18" charset="0"/>
            </a:endParaRPr>
          </a:p>
        </p:txBody>
      </p:sp>
      <p:sp>
        <p:nvSpPr>
          <p:cNvPr id="2" name="Rectangle 1"/>
          <p:cNvSpPr/>
          <p:nvPr/>
        </p:nvSpPr>
        <p:spPr>
          <a:xfrm>
            <a:off x="322997" y="1462502"/>
            <a:ext cx="8534400" cy="830997"/>
          </a:xfrm>
          <a:prstGeom prst="rect">
            <a:avLst/>
          </a:prstGeom>
        </p:spPr>
        <p:txBody>
          <a:bodyPr wrap="square">
            <a:spAutoFit/>
          </a:bodyPr>
          <a:lstStyle/>
          <a:p>
            <a:pPr algn="just"/>
            <a:r>
              <a:rPr lang="en-US" sz="2400" dirty="0" smtClean="0">
                <a:latin typeface="Times New Roman" panose="02020603050405020304" pitchFamily="18" charset="0"/>
                <a:cs typeface="Times New Roman" panose="02020603050405020304" pitchFamily="18" charset="0"/>
              </a:rPr>
              <a:t>Here, one or more </a:t>
            </a:r>
            <a:r>
              <a:rPr lang="en-US" sz="2400" dirty="0">
                <a:latin typeface="Times New Roman" panose="02020603050405020304" pitchFamily="18" charset="0"/>
                <a:cs typeface="Times New Roman" panose="02020603050405020304" pitchFamily="18" charset="0"/>
              </a:rPr>
              <a:t>source </a:t>
            </a:r>
            <a:r>
              <a:rPr lang="en-US" sz="2400" dirty="0" smtClean="0">
                <a:latin typeface="Times New Roman" panose="02020603050405020304" pitchFamily="18" charset="0"/>
                <a:cs typeface="Times New Roman" panose="02020603050405020304" pitchFamily="18" charset="0"/>
              </a:rPr>
              <a:t>nodes send fake/malicious data bursts(DB) continuously</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to flood the network.</a:t>
            </a:r>
            <a:endParaRPr lang="en-US" sz="2400" dirty="0">
              <a:latin typeface="Times New Roman" panose="02020603050405020304" pitchFamily="18" charset="0"/>
              <a:cs typeface="Times New Roman" panose="02020603050405020304" pitchFamily="18" charset="0"/>
            </a:endParaRPr>
          </a:p>
        </p:txBody>
      </p:sp>
      <p:pic>
        <p:nvPicPr>
          <p:cNvPr id="5" name="Picture 4"/>
          <p:cNvPicPr>
            <a:picLocks noChangeAspect="1"/>
          </p:cNvPicPr>
          <p:nvPr/>
        </p:nvPicPr>
        <p:blipFill>
          <a:blip r:embed="rId2"/>
          <a:stretch>
            <a:fillRect/>
          </a:stretch>
        </p:blipFill>
        <p:spPr>
          <a:xfrm>
            <a:off x="2209800" y="2273027"/>
            <a:ext cx="5395913" cy="3825892"/>
          </a:xfrm>
          <a:prstGeom prst="rect">
            <a:avLst/>
          </a:prstGeom>
        </p:spPr>
      </p:pic>
    </p:spTree>
    <p:extLst>
      <p:ext uri="{BB962C8B-B14F-4D97-AF65-F5344CB8AC3E}">
        <p14:creationId xmlns:p14="http://schemas.microsoft.com/office/powerpoint/2010/main" val="1594535772"/>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1_islab2006-Eng">
  <a:themeElements>
    <a:clrScheme name="1_islab2006-Eng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1_islab2006-Eng">
      <a:majorFont>
        <a:latin typeface="Arial Narrow"/>
        <a:ea typeface="Gulim"/>
        <a:cs typeface=""/>
      </a:majorFont>
      <a:minorFont>
        <a:latin typeface="Arial Narrow"/>
        <a:ea typeface="Gulim"/>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en-US" sz="2800" b="1" i="0" u="none" strike="noStrike" cap="none" normalizeH="0" baseline="0" smtClean="0">
            <a:ln>
              <a:noFill/>
            </a:ln>
            <a:solidFill>
              <a:schemeClr val="tx1"/>
            </a:solidFill>
            <a:effectLst/>
            <a:latin typeface="Arial Narrow" pitchFamily="34" charset="0"/>
            <a:ea typeface="MS PGothic" pitchFamily="34" charset="-128"/>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ctr" defTabSz="914400" rtl="0" eaLnBrk="1" fontAlgn="base" latinLnBrk="0" hangingPunct="1">
          <a:lnSpc>
            <a:spcPct val="100000"/>
          </a:lnSpc>
          <a:spcBef>
            <a:spcPct val="50000"/>
          </a:spcBef>
          <a:spcAft>
            <a:spcPct val="0"/>
          </a:spcAft>
          <a:buClrTx/>
          <a:buSzTx/>
          <a:buFontTx/>
          <a:buNone/>
          <a:tabLst/>
          <a:defRPr kumimoji="0" lang="en-US" sz="2800" b="1" i="0" u="none" strike="noStrike" cap="none" normalizeH="0" baseline="0" smtClean="0">
            <a:ln>
              <a:noFill/>
            </a:ln>
            <a:solidFill>
              <a:schemeClr val="tx1"/>
            </a:solidFill>
            <a:effectLst/>
            <a:latin typeface="Arial Narrow" pitchFamily="34" charset="0"/>
            <a:ea typeface="MS PGothic" pitchFamily="34" charset="-128"/>
          </a:defRPr>
        </a:defPPr>
      </a:lstStyle>
    </a:lnDef>
  </a:objectDefaults>
  <a:extraClrSchemeLst>
    <a:extraClrScheme>
      <a:clrScheme name="1_islab2006-Eng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1_islab2006-Eng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1_islab2006-Eng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1_islab2006-Eng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1_islab2006-Eng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1_islab2006-Eng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1_islab2006-Eng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CSE-template3 (6)</Template>
  <TotalTime>3369</TotalTime>
  <Words>2002</Words>
  <Application>Microsoft Office PowerPoint</Application>
  <PresentationFormat>On-screen Show (4:3)</PresentationFormat>
  <Paragraphs>265</Paragraphs>
  <Slides>38</Slides>
  <Notes>2</Notes>
  <HiddenSlides>0</HiddenSlides>
  <MMClips>0</MMClips>
  <ScaleCrop>false</ScaleCrop>
  <HeadingPairs>
    <vt:vector size="6" baseType="variant">
      <vt:variant>
        <vt:lpstr>Fonts Used</vt:lpstr>
      </vt:variant>
      <vt:variant>
        <vt:i4>10</vt:i4>
      </vt:variant>
      <vt:variant>
        <vt:lpstr>Theme</vt:lpstr>
      </vt:variant>
      <vt:variant>
        <vt:i4>2</vt:i4>
      </vt:variant>
      <vt:variant>
        <vt:lpstr>Slide Titles</vt:lpstr>
      </vt:variant>
      <vt:variant>
        <vt:i4>38</vt:i4>
      </vt:variant>
    </vt:vector>
  </HeadingPairs>
  <TitlesOfParts>
    <vt:vector size="50" baseType="lpstr">
      <vt:lpstr>Gulim</vt:lpstr>
      <vt:lpstr>MS PGothic</vt:lpstr>
      <vt:lpstr>휴먼명조</vt:lpstr>
      <vt:lpstr>Arial</vt:lpstr>
      <vt:lpstr>Arial Narrow</vt:lpstr>
      <vt:lpstr>Calibri</vt:lpstr>
      <vt:lpstr>Constantia</vt:lpstr>
      <vt:lpstr>Tahoma</vt:lpstr>
      <vt:lpstr>Times New Roman</vt:lpstr>
      <vt:lpstr>Wingdings</vt:lpstr>
      <vt:lpstr>1_islab2006-Eng</vt:lpstr>
      <vt:lpstr>Custom Design</vt:lpstr>
      <vt:lpstr>Malicious Attack Detection and Blocking  using Semi-supervised Machine Learning Techniques in Optical Burst Switching Network</vt:lpstr>
      <vt:lpstr>Contents</vt:lpstr>
      <vt:lpstr>Introduction</vt:lpstr>
      <vt:lpstr>Introduction (Cont.)</vt:lpstr>
      <vt:lpstr>Introduction (Cont.)</vt:lpstr>
      <vt:lpstr>Introduction (Cont.)</vt:lpstr>
      <vt:lpstr>Introduction (Cont.)</vt:lpstr>
      <vt:lpstr>Introduction (Cont.)</vt:lpstr>
      <vt:lpstr>Introduction (Cont.)</vt:lpstr>
      <vt:lpstr>Motivation</vt:lpstr>
      <vt:lpstr>Motivation (Cont.)</vt:lpstr>
      <vt:lpstr>Related works</vt:lpstr>
      <vt:lpstr>Related works (Cont.)</vt:lpstr>
      <vt:lpstr>Related works (Cont.)</vt:lpstr>
      <vt:lpstr>Related works (Cont.)</vt:lpstr>
      <vt:lpstr>Related works (Cont.)</vt:lpstr>
      <vt:lpstr>Related works (Cont.)</vt:lpstr>
      <vt:lpstr>Research Objectives</vt:lpstr>
      <vt:lpstr>Proposed Methodology</vt:lpstr>
      <vt:lpstr>Proposed Methodology</vt:lpstr>
      <vt:lpstr>Proposed Methodology</vt:lpstr>
      <vt:lpstr>Proposed Methodology</vt:lpstr>
      <vt:lpstr>Proposed Methodology (Cont.)</vt:lpstr>
      <vt:lpstr>Proposed Methodology (Cont.)</vt:lpstr>
      <vt:lpstr>Proposed Methodology (Cont.)</vt:lpstr>
      <vt:lpstr>Proposed Methodology (Cont.)</vt:lpstr>
      <vt:lpstr>Proposed Methodology (Cont.)</vt:lpstr>
      <vt:lpstr>Proposed Methodology (Cont.)</vt:lpstr>
      <vt:lpstr>Proposed Methodology (Cont.)</vt:lpstr>
      <vt:lpstr>Proposed Methodology (Cont.)</vt:lpstr>
      <vt:lpstr>Proposed Methodology (Cont.)</vt:lpstr>
      <vt:lpstr>Proposed Methodology (Cont.)</vt:lpstr>
      <vt:lpstr>Proposed Methodology (Cont.)</vt:lpstr>
      <vt:lpstr>Proposed Methodology (Cont.)</vt:lpstr>
      <vt:lpstr>Proposed Methodology (Cont.)</vt:lpstr>
      <vt:lpstr>Proposed Methodology (Cont.)</vt:lpstr>
      <vt:lpstr>Conclusion</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priyam</dc:creator>
  <cp:lastModifiedBy>kamrul</cp:lastModifiedBy>
  <cp:revision>644</cp:revision>
  <dcterms:created xsi:type="dcterms:W3CDTF">2012-03-24T22:43:44Z</dcterms:created>
  <dcterms:modified xsi:type="dcterms:W3CDTF">2020-01-13T17:13:01Z</dcterms:modified>
</cp:coreProperties>
</file>